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82" r:id="rId5"/>
    <p:sldId id="258" r:id="rId6"/>
    <p:sldId id="260" r:id="rId7"/>
    <p:sldId id="259" r:id="rId8"/>
    <p:sldId id="261" r:id="rId9"/>
    <p:sldId id="262" r:id="rId10"/>
    <p:sldId id="283" r:id="rId11"/>
    <p:sldId id="284" r:id="rId12"/>
    <p:sldId id="269" r:id="rId13"/>
    <p:sldId id="270" r:id="rId14"/>
    <p:sldId id="276" r:id="rId15"/>
    <p:sldId id="273" r:id="rId16"/>
    <p:sldId id="271" r:id="rId17"/>
    <p:sldId id="274" r:id="rId18"/>
    <p:sldId id="272" r:id="rId19"/>
    <p:sldId id="285" r:id="rId20"/>
    <p:sldId id="277" r:id="rId21"/>
    <p:sldId id="278" r:id="rId22"/>
    <p:sldId id="279" r:id="rId23"/>
    <p:sldId id="28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6AF2A5-4DE5-470C-B4B0-5D5439FC0DD7}" v="3097" dt="2023-11-29T02:20:48.771"/>
    <p1510:client id="{C0116492-49B3-BB4E-956B-BC8256065890}" v="72" dt="2023-11-28T05:26:26.0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/>
    <p:restoredTop sz="94755"/>
  </p:normalViewPr>
  <p:slideViewPr>
    <p:cSldViewPr snapToGrid="0">
      <p:cViewPr varScale="1">
        <p:scale>
          <a:sx n="143" d="100"/>
          <a:sy n="143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12241-186C-4541-803F-0D6A878E19C7}" type="datetimeFigureOut">
              <a:rPr lang="ko-KR" altLang="en-US" smtClean="0"/>
              <a:t>2023. 12. 4.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6F480-C821-4A1D-A626-1F16F56D5C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172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9971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64681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r>
              <a:rPr lang="en-US" altLang="ko-KR"/>
              <a:t>.</a:t>
            </a:r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78378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6F480-C821-4A1D-A626-1F16F56D5C8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481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3805" y="2130848"/>
            <a:ext cx="10364391" cy="147004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9098" y="3886647"/>
            <a:ext cx="8533805" cy="1752451"/>
          </a:xfrm>
        </p:spPr>
        <p:txBody>
          <a:bodyPr/>
          <a:lstStyle>
            <a:lvl1pPr marL="0" indent="0" algn="ctr">
              <a:buNone/>
              <a:defRPr/>
            </a:lvl1pPr>
            <a:lvl2pPr marL="321457" indent="0" algn="ctr">
              <a:buNone/>
              <a:defRPr/>
            </a:lvl2pPr>
            <a:lvl3pPr marL="642915" indent="0" algn="ctr">
              <a:buNone/>
              <a:defRPr/>
            </a:lvl3pPr>
            <a:lvl4pPr marL="964372" indent="0" algn="ctr">
              <a:buNone/>
              <a:defRPr/>
            </a:lvl4pPr>
            <a:lvl5pPr marL="1285829" indent="0" algn="ctr">
              <a:buNone/>
              <a:defRPr/>
            </a:lvl5pPr>
            <a:lvl6pPr marL="1607287" indent="0" algn="ctr">
              <a:buNone/>
              <a:defRPr/>
            </a:lvl6pPr>
            <a:lvl7pPr marL="1928744" indent="0" algn="ctr">
              <a:buNone/>
              <a:defRPr/>
            </a:lvl7pPr>
            <a:lvl8pPr marL="2250201" indent="0" algn="ctr">
              <a:buNone/>
              <a:defRPr/>
            </a:lvl8pPr>
            <a:lvl9pPr marL="2571659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5882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1190625" y="178594"/>
            <a:ext cx="981075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err="1">
                <a:sym typeface="Helvetica Light" charset="0"/>
              </a:rPr>
              <a:t>Click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to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edit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Master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title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style</a:t>
            </a:r>
            <a:endParaRPr lang="ko-KR" altLang="ko-KR">
              <a:sym typeface="Helvetica Light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1190625" y="1946672"/>
            <a:ext cx="9810750" cy="4018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ko-KR" err="1">
                <a:sym typeface="Helvetica Light" charset="0"/>
              </a:rPr>
              <a:t>Click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to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edit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Master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text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styles</a:t>
            </a:r>
            <a:endParaRPr lang="ko-KR" altLang="ko-KR">
              <a:sym typeface="Helvetica Light" charset="0"/>
            </a:endParaRPr>
          </a:p>
          <a:p>
            <a:pPr lvl="1"/>
            <a:r>
              <a:rPr lang="ko-KR" altLang="ko-KR" err="1">
                <a:sym typeface="Helvetica Light" charset="0"/>
              </a:rPr>
              <a:t>Second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level</a:t>
            </a:r>
            <a:endParaRPr lang="ko-KR" altLang="ko-KR">
              <a:sym typeface="Helvetica Light" charset="0"/>
            </a:endParaRPr>
          </a:p>
          <a:p>
            <a:pPr lvl="2"/>
            <a:r>
              <a:rPr lang="ko-KR" altLang="ko-KR">
                <a:sym typeface="Helvetica Light" charset="0"/>
              </a:rPr>
              <a:t>Third </a:t>
            </a:r>
            <a:r>
              <a:rPr lang="ko-KR" altLang="ko-KR" err="1">
                <a:sym typeface="Helvetica Light" charset="0"/>
              </a:rPr>
              <a:t>level</a:t>
            </a:r>
            <a:endParaRPr lang="ko-KR" altLang="ko-KR">
              <a:sym typeface="Helvetica Light" charset="0"/>
            </a:endParaRPr>
          </a:p>
          <a:p>
            <a:pPr lvl="3"/>
            <a:r>
              <a:rPr lang="ko-KR" altLang="ko-KR" err="1">
                <a:sym typeface="Helvetica Light" charset="0"/>
              </a:rPr>
              <a:t>Fourth</a:t>
            </a:r>
            <a:r>
              <a:rPr lang="ko-KR" altLang="ko-KR">
                <a:sym typeface="Helvetica Light" charset="0"/>
              </a:rPr>
              <a:t> </a:t>
            </a:r>
            <a:r>
              <a:rPr lang="ko-KR" altLang="ko-KR" err="1">
                <a:sym typeface="Helvetica Light" charset="0"/>
              </a:rPr>
              <a:t>level</a:t>
            </a:r>
            <a:endParaRPr lang="ko-KR" altLang="ko-KR">
              <a:sym typeface="Helvetica Light" charset="0"/>
            </a:endParaRPr>
          </a:p>
          <a:p>
            <a:pPr lvl="4"/>
            <a:r>
              <a:rPr lang="ko-KR" altLang="ko-KR">
                <a:sym typeface="Helvetica Light" charset="0"/>
              </a:rPr>
              <a:t>Fifth </a:t>
            </a:r>
            <a:r>
              <a:rPr lang="ko-KR" altLang="ko-KR" err="1">
                <a:sym typeface="Helvetica Light" charset="0"/>
              </a:rPr>
              <a:t>level</a:t>
            </a:r>
            <a:endParaRPr lang="ko-KR" altLang="ko-KR">
              <a:sym typeface="Helvetica Light" charset="0"/>
            </a:endParaRPr>
          </a:p>
        </p:txBody>
      </p:sp>
      <p:pic>
        <p:nvPicPr>
          <p:cNvPr id="1028" name="Picture 1" descr="그래픽모티브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" y="-13882"/>
            <a:ext cx="12194063" cy="183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9" name="Group 2"/>
          <p:cNvGrpSpPr>
            <a:grpSpLocks/>
          </p:cNvGrpSpPr>
          <p:nvPr userDrawn="1"/>
        </p:nvGrpSpPr>
        <p:grpSpPr bwMode="auto">
          <a:xfrm>
            <a:off x="897923" y="6356647"/>
            <a:ext cx="10462617" cy="339328"/>
            <a:chOff x="0" y="-1"/>
            <a:chExt cx="879" cy="38"/>
          </a:xfrm>
        </p:grpSpPr>
        <p:pic>
          <p:nvPicPr>
            <p:cNvPr id="1030" name="Picture 3" descr="그림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015" b="11578"/>
            <a:stretch>
              <a:fillRect/>
            </a:stretch>
          </p:blipFill>
          <p:spPr bwMode="auto">
            <a:xfrm>
              <a:off x="0" y="-1"/>
              <a:ext cx="215" cy="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32" name="Picture 5" descr="그림1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8" r="82" b="11578"/>
            <a:stretch>
              <a:fillRect/>
            </a:stretch>
          </p:blipFill>
          <p:spPr bwMode="auto">
            <a:xfrm>
              <a:off x="657" y="0"/>
              <a:ext cx="222" cy="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298" y="6387138"/>
            <a:ext cx="3934136" cy="2899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Malgun Gothic" panose="020B0503020000020004" pitchFamily="34" charset="-127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000000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381000" indent="-381000" algn="l" defTabSz="584200" rtl="0" eaLnBrk="0" fontAlgn="base" hangingPunct="0">
        <a:spcBef>
          <a:spcPts val="4200"/>
        </a:spcBef>
        <a:spcAft>
          <a:spcPct val="0"/>
        </a:spcAft>
        <a:buSzPct val="100000"/>
        <a:buChar char="•"/>
        <a:defRPr sz="3800">
          <a:solidFill>
            <a:srgbClr val="000000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  <a:sym typeface="Helvetica Light" charset="0"/>
        </a:defRPr>
      </a:lvl1pPr>
      <a:lvl2pPr marL="762000" indent="-381000" algn="l" defTabSz="584200" rtl="0" eaLnBrk="0" fontAlgn="base" hangingPunct="0">
        <a:spcBef>
          <a:spcPts val="4200"/>
        </a:spcBef>
        <a:spcAft>
          <a:spcPct val="0"/>
        </a:spcAft>
        <a:buSzPct val="100000"/>
        <a:buChar char="•"/>
        <a:defRPr sz="3800">
          <a:solidFill>
            <a:srgbClr val="000000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  <a:sym typeface="Helvetica Light" charset="0"/>
        </a:defRPr>
      </a:lvl2pPr>
      <a:lvl3pPr marL="1143000" indent="-381000" algn="l" defTabSz="584200" rtl="0" eaLnBrk="0" fontAlgn="base" hangingPunct="0">
        <a:spcBef>
          <a:spcPts val="4200"/>
        </a:spcBef>
        <a:spcAft>
          <a:spcPct val="0"/>
        </a:spcAft>
        <a:buSzPct val="100000"/>
        <a:buChar char="•"/>
        <a:defRPr sz="3800">
          <a:solidFill>
            <a:srgbClr val="000000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  <a:sym typeface="Helvetica Light" charset="0"/>
        </a:defRPr>
      </a:lvl3pPr>
      <a:lvl4pPr marL="1524000" indent="-381000" algn="l" defTabSz="584200" rtl="0" eaLnBrk="0" fontAlgn="base" hangingPunct="0">
        <a:spcBef>
          <a:spcPts val="4200"/>
        </a:spcBef>
        <a:spcAft>
          <a:spcPct val="0"/>
        </a:spcAft>
        <a:buSzPct val="100000"/>
        <a:buChar char="•"/>
        <a:defRPr sz="3800">
          <a:solidFill>
            <a:srgbClr val="000000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  <a:sym typeface="Helvetica Light" charset="0"/>
        </a:defRPr>
      </a:lvl4pPr>
      <a:lvl5pPr marL="1905000" indent="-381000" algn="l" defTabSz="584200" rtl="0" eaLnBrk="0" fontAlgn="base" hangingPunct="0">
        <a:spcBef>
          <a:spcPts val="4200"/>
        </a:spcBef>
        <a:spcAft>
          <a:spcPct val="0"/>
        </a:spcAft>
        <a:buSzPct val="100000"/>
        <a:buChar char="•"/>
        <a:defRPr sz="3800">
          <a:solidFill>
            <a:srgbClr val="000000"/>
          </a:solidFill>
          <a:latin typeface="Malgun Gothic" panose="020B0503020000020004" pitchFamily="34" charset="-127"/>
          <a:ea typeface="Malgun Gothic" panose="020B0503020000020004" pitchFamily="34" charset="-127"/>
          <a:cs typeface="+mn-cs"/>
          <a:sym typeface="Helvetica Light" charset="0"/>
        </a:defRPr>
      </a:lvl5pPr>
      <a:lvl6pPr marL="2362200" indent="-381000" algn="l" defTabSz="584200" rtl="0" fontAlgn="base" hangingPunct="0">
        <a:spcBef>
          <a:spcPts val="4200"/>
        </a:spcBef>
        <a:spcAft>
          <a:spcPct val="0"/>
        </a:spcAft>
        <a:buSzPct val="100000"/>
        <a:buChar char="•"/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6pPr>
      <a:lvl7pPr marL="2819400" indent="-381000" algn="l" defTabSz="584200" rtl="0" fontAlgn="base" hangingPunct="0">
        <a:spcBef>
          <a:spcPts val="4200"/>
        </a:spcBef>
        <a:spcAft>
          <a:spcPct val="0"/>
        </a:spcAft>
        <a:buSzPct val="100000"/>
        <a:buChar char="•"/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7pPr>
      <a:lvl8pPr marL="3276600" indent="-381000" algn="l" defTabSz="584200" rtl="0" fontAlgn="base" hangingPunct="0">
        <a:spcBef>
          <a:spcPts val="4200"/>
        </a:spcBef>
        <a:spcAft>
          <a:spcPct val="0"/>
        </a:spcAft>
        <a:buSzPct val="100000"/>
        <a:buChar char="•"/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8pPr>
      <a:lvl9pPr marL="3733800" indent="-381000" algn="l" defTabSz="584200" rtl="0" fontAlgn="base" hangingPunct="0">
        <a:spcBef>
          <a:spcPts val="4200"/>
        </a:spcBef>
        <a:spcAft>
          <a:spcPct val="0"/>
        </a:spcAft>
        <a:buSzPct val="100000"/>
        <a:buChar char="•"/>
        <a:defRPr sz="3800">
          <a:solidFill>
            <a:srgbClr val="000000"/>
          </a:solidFill>
          <a:latin typeface="+mn-lt"/>
          <a:ea typeface="+mn-ea"/>
          <a:cs typeface="+mn-cs"/>
          <a:sym typeface="Helvetica Light" charset="0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26459" y="1515606"/>
            <a:ext cx="9772827" cy="1470049"/>
          </a:xfrm>
        </p:spPr>
        <p:txBody>
          <a:bodyPr/>
          <a:lstStyle>
            <a:defPPr>
              <a:defRPr lang="ko-KR"/>
            </a:defPPr>
            <a:lvl1pPr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287007" indent="95669"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574015" indent="191338"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861022" indent="287007"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1148029" indent="382676"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913382" algn="l" defTabSz="765353" rtl="0" eaLnBrk="1" latinLnBrk="1" hangingPunct="1"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96058" algn="l" defTabSz="765353" rtl="0" eaLnBrk="1" latinLnBrk="1" hangingPunct="1"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678735" algn="l" defTabSz="765353" rtl="0" eaLnBrk="1" latinLnBrk="1" hangingPunct="1"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061411" algn="l" defTabSz="765353" rtl="0" eaLnBrk="1" latinLnBrk="1" hangingPunct="1"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2800" b="1" dirty="0">
                <a:solidFill>
                  <a:schemeClr val="accent6"/>
                </a:solidFill>
                <a:latin typeface="나눔고딕" panose="020D0604000000000000" pitchFamily="50" charset="-127"/>
                <a:cs typeface="Calibri" panose="020F0502020204030204" pitchFamily="34" charset="0"/>
              </a:rPr>
              <a:t>2023 Asan </a:t>
            </a:r>
            <a:r>
              <a:rPr lang="en-US" altLang="ko-KR" sz="2800" b="1" dirty="0" err="1">
                <a:solidFill>
                  <a:schemeClr val="accent6"/>
                </a:solidFill>
                <a:latin typeface="나눔고딕" panose="020D0604000000000000" pitchFamily="50" charset="-127"/>
                <a:cs typeface="Calibri" panose="020F0502020204030204" pitchFamily="34" charset="0"/>
              </a:rPr>
              <a:t>HeLP</a:t>
            </a:r>
            <a:r>
              <a:rPr lang="en-US" altLang="ko-KR" sz="2800" b="1" dirty="0">
                <a:solidFill>
                  <a:schemeClr val="accent6"/>
                </a:solidFill>
                <a:latin typeface="나눔고딕" panose="020D0604000000000000" pitchFamily="50" charset="-127"/>
                <a:cs typeface="Calibri" panose="020F0502020204030204" pitchFamily="34" charset="0"/>
              </a:rPr>
              <a:t> Challenge Topic 4</a:t>
            </a:r>
            <a:br>
              <a:rPr lang="en-US" altLang="ko-KR" sz="2800" b="1" dirty="0">
                <a:solidFill>
                  <a:schemeClr val="accent6"/>
                </a:solidFill>
                <a:latin typeface="나눔고딕" panose="020D0604000000000000" pitchFamily="50" charset="-127"/>
                <a:cs typeface="Calibri" panose="020F0502020204030204" pitchFamily="34" charset="0"/>
              </a:rPr>
            </a:br>
            <a:r>
              <a:rPr lang="en-US" altLang="ko-KR" sz="2800" b="1" dirty="0">
                <a:solidFill>
                  <a:schemeClr val="accent6"/>
                </a:solidFill>
                <a:latin typeface="나눔고딕" panose="020D0604000000000000" pitchFamily="50" charset="-127"/>
                <a:cs typeface="Calibri" panose="020F0502020204030204" pitchFamily="34" charset="0"/>
              </a:rPr>
              <a:t>Vessel Sclerosis Segmentation in T1-weighted MRI Images </a:t>
            </a:r>
            <a:br>
              <a:rPr lang="en-US" altLang="ko-KR" sz="2800" b="1" dirty="0">
                <a:solidFill>
                  <a:schemeClr val="accent6"/>
                </a:solidFill>
                <a:latin typeface="나눔고딕" panose="020D0604000000000000" pitchFamily="50" charset="-127"/>
                <a:cs typeface="Calibri" panose="020F0502020204030204" pitchFamily="34" charset="0"/>
              </a:rPr>
            </a:br>
            <a:r>
              <a:rPr lang="en-US" altLang="ko-KR" sz="2800" b="1" dirty="0">
                <a:solidFill>
                  <a:schemeClr val="accent6"/>
                </a:solidFill>
                <a:latin typeface="나눔고딕" panose="020D0604000000000000" pitchFamily="50" charset="-127"/>
                <a:cs typeface="Calibri" panose="020F0502020204030204" pitchFamily="34" charset="0"/>
              </a:rPr>
              <a:t>with Two-Stage nnU-Net </a:t>
            </a:r>
            <a:endParaRPr lang="ko-KR" altLang="en-US" sz="2800" b="1" dirty="0">
              <a:solidFill>
                <a:schemeClr val="accent6"/>
              </a:solidFill>
              <a:latin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18099" y="3878730"/>
            <a:ext cx="7037657" cy="1752451"/>
          </a:xfrm>
        </p:spPr>
        <p:txBody>
          <a:bodyPr/>
          <a:lstStyle>
            <a:defPPr>
              <a:defRPr lang="ko-KR"/>
            </a:defPPr>
            <a:lvl1pPr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287007" indent="95669"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574015" indent="191338"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861022" indent="287007"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1148029" indent="382676" algn="ctr" defTabSz="488975" rtl="0" fontAlgn="base" hangingPunct="0">
              <a:spcBef>
                <a:spcPct val="0"/>
              </a:spcBef>
              <a:spcAft>
                <a:spcPct val="0"/>
              </a:spcAft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1913382" algn="l" defTabSz="765353" rtl="0" eaLnBrk="1" latinLnBrk="1" hangingPunct="1"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296058" algn="l" defTabSz="765353" rtl="0" eaLnBrk="1" latinLnBrk="1" hangingPunct="1"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2678735" algn="l" defTabSz="765353" rtl="0" eaLnBrk="1" latinLnBrk="1" hangingPunct="1"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061411" algn="l" defTabSz="765353" rtl="0" eaLnBrk="1" latinLnBrk="1" hangingPunct="1">
              <a:defRPr sz="3013" kern="12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ko-KR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Wonjoong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 Cheon</a:t>
            </a:r>
            <a:r>
              <a:rPr lang="en-US" altLang="ko-KR" sz="1400" b="1" baseline="30000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1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, Kang </a:t>
            </a:r>
            <a:r>
              <a:rPr lang="en-US" altLang="ko-KR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Houn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 Lee</a:t>
            </a:r>
            <a:r>
              <a:rPr lang="en-US" altLang="ko-KR" sz="1400" b="1" baseline="30000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2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, Young </a:t>
            </a:r>
            <a:r>
              <a:rPr lang="en-US" altLang="ko-KR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Kyu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 Lee</a:t>
            </a:r>
            <a:r>
              <a:rPr lang="en-US" altLang="ko-KR" sz="1400" b="1" baseline="30000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1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, Young Nam Kang</a:t>
            </a:r>
            <a:r>
              <a:rPr lang="en-US" altLang="ko-KR" sz="1400" b="1" baseline="30000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*1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+mj-ea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1. Department of Radiation Oncology, Seoul St. Mary’s Hospital, College of Medicine, </a:t>
            </a:r>
            <a:b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</a:b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The Catholic University of Korea, Seoul, Korea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+mj-ea"/>
                <a:cs typeface="Calibri" panose="020F0502020204030204" pitchFamily="34" charset="0"/>
              </a:rPr>
              <a:t>2. Department of Biomedicine &amp; Health Sciences, The Catholic University of Korea, Seoul, Korea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35822" y="3409983"/>
            <a:ext cx="2367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cs typeface="Calibri" panose="020F0502020204030204" pitchFamily="34" charset="0"/>
              </a:rPr>
              <a:t>역사는 밤에 쓰여진다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928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5ABDB19-E1F5-453F-4E0C-184404284B0A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Model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86F459-8441-50A5-DDD0-047282E94A94}"/>
              </a:ext>
            </a:extLst>
          </p:cNvPr>
          <p:cNvSpPr txBox="1"/>
          <p:nvPr/>
        </p:nvSpPr>
        <p:spPr>
          <a:xfrm>
            <a:off x="465209" y="917690"/>
            <a:ext cx="1095675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nnU-Net (no new U-net)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nnU-Net_Plan.json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 plan parameter file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Can Change patch_size, model(plain U-Net, Resnet)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PlainConvUnet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Patch_size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2d : [8, 8]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3d : [16,16,16]</a:t>
            </a: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Augmentation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nnU-Net augmentation prompt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nnU-Net Augmentation DA =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Crop Randomly in Original Dataset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label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Train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Epoch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Learning rate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Dice + CrossEntropyLoss</a:t>
            </a: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64458B-DC43-74A1-432B-E52D7E1031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597"/>
          <a:stretch/>
        </p:blipFill>
        <p:spPr bwMode="auto">
          <a:xfrm>
            <a:off x="6842582" y="740830"/>
            <a:ext cx="4894039" cy="222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3642EAD-6682-420D-B94E-181581D2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762" y="3513695"/>
            <a:ext cx="3143689" cy="12574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5C0255-6F5C-DCE1-2A10-5EEC40578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026" b="-17249"/>
          <a:stretch/>
        </p:blipFill>
        <p:spPr>
          <a:xfrm>
            <a:off x="6312762" y="4973933"/>
            <a:ext cx="3505689" cy="1342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CC7B89-CB7C-17BD-DA2F-EF186AC13959}"/>
              </a:ext>
            </a:extLst>
          </p:cNvPr>
          <p:cNvSpPr txBox="1"/>
          <p:nvPr/>
        </p:nvSpPr>
        <p:spPr>
          <a:xfrm>
            <a:off x="8399666" y="3017431"/>
            <a:ext cx="2133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err="1">
                <a:latin typeface="Calibri" panose="020F0502020204030204" pitchFamily="34" charset="0"/>
                <a:cs typeface="Calibri" panose="020F0502020204030204" pitchFamily="34" charset="0"/>
              </a:rPr>
              <a:t>nnUNet</a:t>
            </a:r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 specification</a:t>
            </a:r>
            <a:endParaRPr lang="ko-KR" altLang="en-US" sz="1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B3628-9F91-681C-C836-4499721CBCAA}"/>
              </a:ext>
            </a:extLst>
          </p:cNvPr>
          <p:cNvSpPr txBox="1"/>
          <p:nvPr/>
        </p:nvSpPr>
        <p:spPr>
          <a:xfrm>
            <a:off x="8486980" y="6089795"/>
            <a:ext cx="21332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err="1">
                <a:latin typeface="Calibri" panose="020F0502020204030204" pitchFamily="34" charset="0"/>
                <a:cs typeface="Calibri" panose="020F0502020204030204" pitchFamily="34" charset="0"/>
              </a:rPr>
              <a:t>nnUNet</a:t>
            </a:r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 parameter</a:t>
            </a:r>
            <a:endParaRPr lang="ko-KR" altLang="en-US" sz="1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5D86B29-E93D-F2B7-D23B-E5FF9833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852" y="4588361"/>
            <a:ext cx="2324424" cy="485843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60DA79B-9134-E0AD-C191-BC6326206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599" y="221260"/>
            <a:ext cx="621607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1F2328"/>
                </a:solidFill>
                <a:effectLst/>
                <a:latin typeface="Arial Unicode MS"/>
                <a:ea typeface="ui-monospace"/>
              </a:rPr>
              <a:t>Isensee, F., Jaeger, P. F., Kohl, S. A., Petersen, J., &amp; Maier-Hein, K. H. (2021). nnU-Net: a self-configuring method for deep learning-based biomedical image segmentation. Nature methods, 18(2), 203-211.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65209" y="2576945"/>
            <a:ext cx="2582791" cy="10668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219164" y="2965268"/>
            <a:ext cx="54522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Manually editing the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nnUNet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parameters: Rule-based parameters</a:t>
            </a:r>
          </a:p>
        </p:txBody>
      </p:sp>
    </p:spTree>
    <p:extLst>
      <p:ext uri="{BB962C8B-B14F-4D97-AF65-F5344CB8AC3E}">
        <p14:creationId xmlns:p14="http://schemas.microsoft.com/office/powerpoint/2010/main" val="193260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CCADB64-DC66-2D42-63E7-832670F0FA36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877A65-5D1D-15F9-FE23-037BEA2D9C38}"/>
              </a:ext>
            </a:extLst>
          </p:cNvPr>
          <p:cNvSpPr txBox="1"/>
          <p:nvPr/>
        </p:nvSpPr>
        <p:spPr>
          <a:xfrm>
            <a:off x="495354" y="1203375"/>
            <a:ext cx="109567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Evaluate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DSC (Dice Coefficient Score)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Dice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=2∗∣</a:t>
            </a: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∩</a:t>
            </a: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∣/(∣</a:t>
            </a: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∣+∣</a:t>
            </a: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∣)​=(</a:t>
            </a: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TP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)+(</a:t>
            </a: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TP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FN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)2∗</a:t>
            </a:r>
            <a:r>
              <a:rPr lang="en-US" altLang="ko-KR" b="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TP</a:t>
            </a:r>
            <a:r>
              <a:rPr lang="en-US" altLang="ko-KR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​﻿</a:t>
            </a:r>
            <a:endParaRPr lang="en-US" altLang="ko-K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Sclerosis sizes are various, it is difficult for the model to segment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the total area in general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 development focused on specifying where sclerosis will be and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expanding its scope.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Few dataset has too small ROI to segment its ROI, so using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scipy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Dilate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and Erode to find appropriate ROI.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6" descr="A red blue and black circles&#10;&#10;Description automatically generated">
            <a:extLst>
              <a:ext uri="{FF2B5EF4-FFF2-40B4-BE49-F238E27FC236}">
                <a16:creationId xmlns:a16="http://schemas.microsoft.com/office/drawing/2014/main" id="{E9893C11-7310-2D5F-6C9C-F805C52C5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41360" y="2547815"/>
            <a:ext cx="3631120" cy="310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BA02BA-288A-96DD-95EA-99230483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12" y="4065697"/>
            <a:ext cx="1775384" cy="17691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AEB6C7-5EBA-0C44-A8E1-CDE3E3FC7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42" y="4065697"/>
            <a:ext cx="1766030" cy="17691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8101D5-A2DB-68D2-550E-AB77457A3803}"/>
              </a:ext>
            </a:extLst>
          </p:cNvPr>
          <p:cNvSpPr txBox="1"/>
          <p:nvPr/>
        </p:nvSpPr>
        <p:spPr>
          <a:xfrm>
            <a:off x="1358109" y="5980304"/>
            <a:ext cx="54645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Calibri" panose="020F0502020204030204" pitchFamily="34" charset="0"/>
                <a:cs typeface="Calibri" panose="020F0502020204030204" pitchFamily="34" charset="0"/>
              </a:rPr>
              <a:t>Fig. 4. Example of vessel sclerosis on MRI</a:t>
            </a:r>
            <a:endParaRPr lang="ko-KR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8101D5-A2DB-68D2-550E-AB77457A3803}"/>
              </a:ext>
            </a:extLst>
          </p:cNvPr>
          <p:cNvSpPr txBox="1"/>
          <p:nvPr/>
        </p:nvSpPr>
        <p:spPr>
          <a:xfrm>
            <a:off x="8142878" y="5633522"/>
            <a:ext cx="35297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Calibri" panose="020F0502020204030204" pitchFamily="34" charset="0"/>
                <a:cs typeface="Calibri" panose="020F0502020204030204" pitchFamily="34" charset="0"/>
              </a:rPr>
              <a:t>Fig. 5. Schematic image for Dice similarity score</a:t>
            </a:r>
            <a:endParaRPr lang="ko-KR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50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B831636-04C0-585D-6FDD-A927BFD101A9}"/>
              </a:ext>
            </a:extLst>
          </p:cNvPr>
          <p:cNvCxnSpPr>
            <a:cxnSpLocks/>
          </p:cNvCxnSpPr>
          <p:nvPr/>
        </p:nvCxnSpPr>
        <p:spPr bwMode="auto">
          <a:xfrm flipV="1">
            <a:off x="3258414" y="2446313"/>
            <a:ext cx="1026875" cy="84436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50577D1-81C5-89B6-AB9E-DE59363B92D7}"/>
              </a:ext>
            </a:extLst>
          </p:cNvPr>
          <p:cNvCxnSpPr>
            <a:cxnSpLocks/>
          </p:cNvCxnSpPr>
          <p:nvPr/>
        </p:nvCxnSpPr>
        <p:spPr bwMode="auto">
          <a:xfrm>
            <a:off x="3275077" y="3769651"/>
            <a:ext cx="1055848" cy="73674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2" descr="A purple square with a yellow object in the middle&#10;&#10;Description automatically generated">
            <a:extLst>
              <a:ext uri="{FF2B5EF4-FFF2-40B4-BE49-F238E27FC236}">
                <a16:creationId xmlns:a16="http://schemas.microsoft.com/office/drawing/2014/main" id="{6915CF58-F16E-6F5A-8269-C831281860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16705" r="69659" b="4888"/>
          <a:stretch/>
        </p:blipFill>
        <p:spPr>
          <a:xfrm>
            <a:off x="1168442" y="2555129"/>
            <a:ext cx="1553487" cy="1553486"/>
          </a:xfrm>
          <a:prstGeom prst="rect">
            <a:avLst/>
          </a:prstGeom>
          <a:scene3d>
            <a:camera prst="isometricTopUp"/>
            <a:lightRig rig="threePt" dir="t"/>
          </a:scene3d>
          <a:sp3d>
            <a:bevelB w="381000" h="381000"/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2C687A-5E00-283C-DCE9-3BA9FBDA6CD8}"/>
              </a:ext>
            </a:extLst>
          </p:cNvPr>
          <p:cNvSpPr txBox="1"/>
          <p:nvPr/>
        </p:nvSpPr>
        <p:spPr>
          <a:xfrm>
            <a:off x="1159459" y="4324406"/>
            <a:ext cx="1562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Label in Z slices</a:t>
            </a:r>
          </a:p>
          <a:p>
            <a:pPr algn="ctr"/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210 ~ 213</a:t>
            </a:r>
            <a:endParaRPr lang="ko-KR" altLang="en-US" sz="1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47ACB2-5355-1A66-8B84-61CF5C87D131}"/>
              </a:ext>
            </a:extLst>
          </p:cNvPr>
          <p:cNvSpPr txBox="1"/>
          <p:nvPr/>
        </p:nvSpPr>
        <p:spPr>
          <a:xfrm>
            <a:off x="4842303" y="3241975"/>
            <a:ext cx="19382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>
                <a:latin typeface="Calibri" panose="020F0502020204030204" pitchFamily="34" charset="0"/>
                <a:cs typeface="Calibri" panose="020F0502020204030204" pitchFamily="34" charset="0"/>
              </a:rPr>
              <a:t>2d model seg results</a:t>
            </a:r>
          </a:p>
          <a:p>
            <a:pPr algn="ctr"/>
            <a:r>
              <a:rPr lang="en-US" altLang="ko-KR" sz="1300" b="1">
                <a:latin typeface="Calibri" panose="020F0502020204030204" pitchFamily="34" charset="0"/>
                <a:cs typeface="Calibri" panose="020F0502020204030204" pitchFamily="34" charset="0"/>
              </a:rPr>
              <a:t>Z slice 210, 212</a:t>
            </a:r>
            <a:endParaRPr lang="ko-KR" altLang="en-US" sz="13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E3DAC-5824-54AA-32DC-9F3109C39B3A}"/>
              </a:ext>
            </a:extLst>
          </p:cNvPr>
          <p:cNvSpPr txBox="1"/>
          <p:nvPr/>
        </p:nvSpPr>
        <p:spPr>
          <a:xfrm>
            <a:off x="4893727" y="5603465"/>
            <a:ext cx="19382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>
                <a:latin typeface="Calibri" panose="020F0502020204030204" pitchFamily="34" charset="0"/>
                <a:cs typeface="Calibri" panose="020F0502020204030204" pitchFamily="34" charset="0"/>
              </a:rPr>
              <a:t>3d model seg results</a:t>
            </a:r>
          </a:p>
          <a:p>
            <a:pPr algn="ctr"/>
            <a:r>
              <a:rPr lang="en-US" altLang="ko-KR" sz="1300" b="1">
                <a:latin typeface="Calibri" panose="020F0502020204030204" pitchFamily="34" charset="0"/>
                <a:cs typeface="Calibri" panose="020F0502020204030204" pitchFamily="34" charset="0"/>
              </a:rPr>
              <a:t>Z slice 209 ~215, 218</a:t>
            </a:r>
            <a:endParaRPr lang="ko-KR" altLang="en-US" sz="13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3A10E0C-5AE7-703A-7EFA-AEEFC0C938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68" t="39359" r="61369" b="5815"/>
          <a:stretch/>
        </p:blipFill>
        <p:spPr bwMode="auto">
          <a:xfrm>
            <a:off x="9540749" y="2529467"/>
            <a:ext cx="1731146" cy="1696832"/>
          </a:xfrm>
          <a:prstGeom prst="rect">
            <a:avLst/>
          </a:prstGeom>
          <a:noFill/>
          <a:ln>
            <a:noFill/>
          </a:ln>
          <a:effectLst/>
          <a:scene3d>
            <a:camera prst="isometricTopUp"/>
            <a:lightRig rig="threePt" dir="t"/>
          </a:scene3d>
          <a:sp3d>
            <a:bevelB w="381000" h="381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082D8E-437A-7CE6-F2A0-6CECBFA869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79" t="39646" r="21858" b="5815"/>
          <a:stretch/>
        </p:blipFill>
        <p:spPr bwMode="auto">
          <a:xfrm>
            <a:off x="4945876" y="1415178"/>
            <a:ext cx="1731146" cy="1687954"/>
          </a:xfrm>
          <a:prstGeom prst="rect">
            <a:avLst/>
          </a:prstGeom>
          <a:noFill/>
          <a:ln>
            <a:noFill/>
          </a:ln>
          <a:effectLst/>
          <a:scene3d>
            <a:camera prst="isometricTopUp"/>
            <a:lightRig rig="threePt" dir="t"/>
          </a:scene3d>
          <a:sp3d>
            <a:bevelB w="381000" h="381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84CC32B-0828-F78F-EB7E-581DE696F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919" t="39359" r="41618" b="5815"/>
          <a:stretch/>
        </p:blipFill>
        <p:spPr bwMode="auto">
          <a:xfrm>
            <a:off x="4997300" y="3747848"/>
            <a:ext cx="1731146" cy="1696833"/>
          </a:xfrm>
          <a:prstGeom prst="rect">
            <a:avLst/>
          </a:prstGeom>
          <a:noFill/>
          <a:ln>
            <a:noFill/>
          </a:ln>
          <a:effectLst/>
          <a:scene3d>
            <a:camera prst="isometricTopUp"/>
            <a:lightRig rig="threePt" dir="t"/>
          </a:scene3d>
          <a:sp3d>
            <a:bevelB w="381000" h="381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ED10687-AB72-6C9E-715A-BACB8612E5F6}"/>
              </a:ext>
            </a:extLst>
          </p:cNvPr>
          <p:cNvCxnSpPr>
            <a:cxnSpLocks/>
          </p:cNvCxnSpPr>
          <p:nvPr/>
        </p:nvCxnSpPr>
        <p:spPr bwMode="auto">
          <a:xfrm flipV="1">
            <a:off x="7615084" y="3724309"/>
            <a:ext cx="1053569" cy="76861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E42CA6-3D0B-FAD9-786C-087532E69FF7}"/>
              </a:ext>
            </a:extLst>
          </p:cNvPr>
          <p:cNvSpPr txBox="1"/>
          <p:nvPr/>
        </p:nvSpPr>
        <p:spPr>
          <a:xfrm>
            <a:off x="7769186" y="4324406"/>
            <a:ext cx="1938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211 slice in</a:t>
            </a:r>
            <a:endParaRPr lang="ko-KR" altLang="en-US" sz="1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55E1382-80EA-6F14-E538-C2F6D0F8C4B8}"/>
              </a:ext>
            </a:extLst>
          </p:cNvPr>
          <p:cNvCxnSpPr>
            <a:cxnSpLocks/>
          </p:cNvCxnSpPr>
          <p:nvPr/>
        </p:nvCxnSpPr>
        <p:spPr bwMode="auto">
          <a:xfrm>
            <a:off x="7549117" y="2446313"/>
            <a:ext cx="1119536" cy="79566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B544FF3-A756-596A-7371-B050A1EF7055}"/>
              </a:ext>
            </a:extLst>
          </p:cNvPr>
          <p:cNvSpPr txBox="1"/>
          <p:nvPr/>
        </p:nvSpPr>
        <p:spPr>
          <a:xfrm>
            <a:off x="7861309" y="1876928"/>
            <a:ext cx="19382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210, 212 slice in</a:t>
            </a:r>
            <a:endParaRPr lang="ko-KR" altLang="en-US" sz="1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2BF5C6-B1EA-BE21-3C6D-65C20F4FB749}"/>
              </a:ext>
            </a:extLst>
          </p:cNvPr>
          <p:cNvSpPr txBox="1"/>
          <p:nvPr/>
        </p:nvSpPr>
        <p:spPr>
          <a:xfrm>
            <a:off x="9311332" y="4368652"/>
            <a:ext cx="2189978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latin typeface="Calibri" panose="020F0502020204030204" pitchFamily="34" charset="0"/>
                <a:cs typeface="Calibri" panose="020F0502020204030204" pitchFamily="34" charset="0"/>
              </a:rPr>
              <a:t>Ensemble model  </a:t>
            </a:r>
            <a:r>
              <a:rPr lang="en-US" altLang="ko-KR" sz="13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seg</a:t>
            </a:r>
            <a:r>
              <a:rPr lang="en-US" altLang="ko-KR" sz="1300" b="1" dirty="0">
                <a:latin typeface="Calibri" panose="020F0502020204030204" pitchFamily="34" charset="0"/>
                <a:cs typeface="Calibri" panose="020F0502020204030204" pitchFamily="34" charset="0"/>
              </a:rPr>
              <a:t> results</a:t>
            </a:r>
          </a:p>
          <a:p>
            <a:pPr algn="ctr"/>
            <a:r>
              <a:rPr lang="en-US" altLang="ko-KR" sz="1300" b="1" dirty="0">
                <a:latin typeface="Calibri" panose="020F0502020204030204" pitchFamily="34" charset="0"/>
                <a:cs typeface="Calibri" panose="020F0502020204030204" pitchFamily="34" charset="0"/>
              </a:rPr>
              <a:t>Trim each csv values </a:t>
            </a:r>
          </a:p>
          <a:p>
            <a:pPr algn="ctr"/>
            <a:r>
              <a:rPr lang="en-US" altLang="ko-KR" sz="1300" b="1" dirty="0">
                <a:latin typeface="Calibri" panose="020F0502020204030204" pitchFamily="34" charset="0"/>
                <a:cs typeface="Calibri" panose="020F0502020204030204" pitchFamily="34" charset="0"/>
              </a:rPr>
              <a:t>label distribution</a:t>
            </a:r>
            <a:endParaRPr lang="ko-KR" alt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0AC8F4F2-D0D0-6D21-9F4B-173B9FB4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885603" y="5444681"/>
            <a:ext cx="889038" cy="71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" name="Content Placeholder 4" descr="A blue spot on a white background&#10;&#10;Description automatically generated">
            <a:extLst>
              <a:ext uri="{FF2B5EF4-FFF2-40B4-BE49-F238E27FC236}">
                <a16:creationId xmlns:a16="http://schemas.microsoft.com/office/drawing/2014/main" id="{F4F67CFD-9A0A-D81E-7F63-D021DD934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9877488" y="5444681"/>
            <a:ext cx="887669" cy="71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F898CA7F-FF98-BDFA-4047-423BCA119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10868004" y="5444681"/>
            <a:ext cx="887669" cy="712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A2995-F28F-0EE7-6C82-DAE0083706DA}"/>
              </a:ext>
            </a:extLst>
          </p:cNvPr>
          <p:cNvSpPr txBox="1"/>
          <p:nvPr/>
        </p:nvSpPr>
        <p:spPr>
          <a:xfrm>
            <a:off x="544552" y="932091"/>
            <a:ext cx="1095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Submit model :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nnU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-Net 2d model + 3d_fullres model ensemble / 2d model / 3d model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D816CD11-B3A1-EE89-A3CF-8F7425B9C0C7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Submit / Postprocessing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38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6FF943A-A840-C037-6C6A-A9A4A5044119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ko-KR" baseline="3000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CFE22-DC9E-4D37-CE97-334E5DA3B525}"/>
              </a:ext>
            </a:extLst>
          </p:cNvPr>
          <p:cNvSpPr txBox="1"/>
          <p:nvPr/>
        </p:nvSpPr>
        <p:spPr>
          <a:xfrm>
            <a:off x="495354" y="1018709"/>
            <a:ext cx="1095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Submit model : </a:t>
            </a:r>
            <a:r>
              <a:rPr lang="en-US" altLang="ko-KR" b="1" dirty="0" err="1">
                <a:latin typeface="Calibri" panose="020F0502020204030204" pitchFamily="34" charset="0"/>
                <a:cs typeface="Calibri" panose="020F0502020204030204" pitchFamily="34" charset="0"/>
              </a:rPr>
              <a:t>nnU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-Net 2d model + 3d_fullres model ensemble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/ 2d model / 3d model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169E2A6-4E42-2CAD-F5B7-4A2CA56D22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65091"/>
              </p:ext>
            </p:extLst>
          </p:nvPr>
        </p:nvGraphicFramePr>
        <p:xfrm>
          <a:off x="579628" y="1714937"/>
          <a:ext cx="1078821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19">
                  <a:extLst>
                    <a:ext uri="{9D8B030D-6E8A-4147-A177-3AD203B41FA5}">
                      <a16:colId xmlns:a16="http://schemas.microsoft.com/office/drawing/2014/main" val="2298777359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159086830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01782826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727037147"/>
                    </a:ext>
                  </a:extLst>
                </a:gridCol>
                <a:gridCol w="714819">
                  <a:extLst>
                    <a:ext uri="{9D8B030D-6E8A-4147-A177-3AD203B41FA5}">
                      <a16:colId xmlns:a16="http://schemas.microsoft.com/office/drawing/2014/main" val="321658162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15833640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20365853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67246936"/>
                    </a:ext>
                  </a:extLst>
                </a:gridCol>
                <a:gridCol w="714819">
                  <a:extLst>
                    <a:ext uri="{9D8B030D-6E8A-4147-A177-3AD203B41FA5}">
                      <a16:colId xmlns:a16="http://schemas.microsoft.com/office/drawing/2014/main" val="93012553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85372482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52771687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972645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2d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3d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2d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3d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2d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3d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1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0.1742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0.1807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0.4653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98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0.4454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0.0434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0.3620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0.5260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0.3636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0.3036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0.0253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0.1294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49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0.2676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0.4361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38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0.3225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0.4591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69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0.7635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0.6624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0.1147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0.0865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0.1526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42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ko-KR" altLang="en-US" sz="11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0.2926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0.3225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33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0.0421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90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0.3586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  <a:endParaRPr lang="ko-KR" altLang="en-US" sz="1100" b="0" i="0" u="none" strike="noStrike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0.0085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0.1090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0.1007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159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0.2494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0.4403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0.1176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983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0.4956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0.2551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0.0179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61958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9531927" y="136526"/>
            <a:ext cx="2015837" cy="14290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0.35</a:t>
            </a:r>
            <a:endParaRPr kumimoji="0" lang="ko-KR" alt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cxnSp>
        <p:nvCxnSpPr>
          <p:cNvPr id="16" name="꺾인 연결선 15"/>
          <p:cNvCxnSpPr/>
          <p:nvPr/>
        </p:nvCxnSpPr>
        <p:spPr bwMode="auto">
          <a:xfrm rot="16200000" flipH="1">
            <a:off x="5008418" y="768927"/>
            <a:ext cx="436418" cy="1794163"/>
          </a:xfrm>
          <a:prstGeom prst="bentConnector2">
            <a:avLst/>
          </a:prstGeom>
          <a:solidFill>
            <a:srgbClr val="095CC4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꺾인 연결선 17"/>
          <p:cNvCxnSpPr>
            <a:stCxn id="6" idx="1"/>
          </p:cNvCxnSpPr>
          <p:nvPr/>
        </p:nvCxnSpPr>
        <p:spPr bwMode="auto">
          <a:xfrm rot="10800000" flipV="1">
            <a:off x="4433455" y="851045"/>
            <a:ext cx="5098472" cy="1996064"/>
          </a:xfrm>
          <a:prstGeom prst="bentConnector3">
            <a:avLst>
              <a:gd name="adj1" fmla="val 50000"/>
            </a:avLst>
          </a:prstGeom>
          <a:solidFill>
            <a:srgbClr val="095CC4"/>
          </a:solidFill>
          <a:ln>
            <a:noFill/>
            <a:tailEnd type="triangle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163" y="136526"/>
            <a:ext cx="1896698" cy="80169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56F16BD-17F0-AEF4-7B90-11D0AD90E7BF}"/>
              </a:ext>
            </a:extLst>
          </p:cNvPr>
          <p:cNvSpPr txBox="1"/>
          <p:nvPr/>
        </p:nvSpPr>
        <p:spPr>
          <a:xfrm>
            <a:off x="9387380" y="5828685"/>
            <a:ext cx="1980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 Dice similarity score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281205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359DFCD-F77A-BC74-D2C1-F28DF1854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r="6616"/>
          <a:stretch/>
        </p:blipFill>
        <p:spPr bwMode="auto">
          <a:xfrm>
            <a:off x="297871" y="1324221"/>
            <a:ext cx="11596255" cy="267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549983-5889-9807-605F-B53A9A582273}"/>
              </a:ext>
            </a:extLst>
          </p:cNvPr>
          <p:cNvSpPr txBox="1"/>
          <p:nvPr/>
        </p:nvSpPr>
        <p:spPr>
          <a:xfrm>
            <a:off x="551885" y="4338718"/>
            <a:ext cx="10900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Make 10 deep learning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pretrained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model and voting label: 2D+3D ensemble with different seed number</a:t>
            </a: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STAPLE (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Simultaneous Truth and Performance Level Estimation</a:t>
            </a:r>
            <a:r>
              <a:rPr lang="en-US" altLang="ko-KR" b="0" i="0" dirty="0">
                <a:solidFill>
                  <a:srgbClr val="242424"/>
                </a:solidFill>
                <a:effectLst/>
                <a:latin typeface="source-serif-pro"/>
              </a:rPr>
              <a:t>)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STAPLE relies on majority voting; it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ko-KR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underestimate the edges of the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Erode/Dilate operations are employed to enhance the probability of achieving the maximum score by diversifying the distribution of regions of interest (ROI).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E6C4D-B1B9-BC29-A4DD-9F76E0143750}"/>
              </a:ext>
            </a:extLst>
          </p:cNvPr>
          <p:cNvSpPr txBox="1"/>
          <p:nvPr/>
        </p:nvSpPr>
        <p:spPr>
          <a:xfrm>
            <a:off x="2772228" y="3820764"/>
            <a:ext cx="6647543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Fig. 6. Example of three radiologists’ segmentation of the pancreas in abdominal CT. Blue is labeled “1” (“pancreas”). Background (transparent) is labeled “0”. Image by author.</a:t>
            </a:r>
            <a:endParaRPr lang="ko-KR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528111E4-5B1F-813E-ACCB-44E9B3AA3681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Submit / Postprocessing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41C71-07D7-7CC9-868C-38619139B6EE}"/>
              </a:ext>
            </a:extLst>
          </p:cNvPr>
          <p:cNvSpPr txBox="1"/>
          <p:nvPr/>
        </p:nvSpPr>
        <p:spPr>
          <a:xfrm>
            <a:off x="495355" y="919357"/>
            <a:ext cx="1095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Submit model : Ensemble method / Ensemble + STAPLE + Dilate / Ensemble + STAPLE + Erode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91260-6E0D-EB5B-2D4F-9F783C8A3A32}"/>
              </a:ext>
            </a:extLst>
          </p:cNvPr>
          <p:cNvSpPr txBox="1"/>
          <p:nvPr/>
        </p:nvSpPr>
        <p:spPr>
          <a:xfrm>
            <a:off x="138404" y="6118555"/>
            <a:ext cx="1197725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S. K. Warfield, K. H. Zou and W. M. Wells, "Simultaneous truth and performance level estimation (STAPLE): an algorithm for the validation of image segmentation," in </a:t>
            </a:r>
            <a:r>
              <a:rPr lang="en-US" altLang="ko-KR" sz="800" b="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Transactions on Medical Imaging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 23, no. 7, pp. 903-921, July 2004, </a:t>
            </a:r>
            <a:r>
              <a:rPr lang="en-US" altLang="ko-KR" sz="800" b="0" i="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10.1109/TMI.2004.828354.</a:t>
            </a:r>
            <a:endParaRPr lang="ko-KR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484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CDB2644-5394-3F42-0C1F-55B2B5C70DC7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baseline="3000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A4EC0-4848-043C-82F4-141B6A9B996D}"/>
              </a:ext>
            </a:extLst>
          </p:cNvPr>
          <p:cNvSpPr txBox="1"/>
          <p:nvPr/>
        </p:nvSpPr>
        <p:spPr>
          <a:xfrm>
            <a:off x="579628" y="811764"/>
            <a:ext cx="1095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Submit model :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Ensemble method (10 models: 2D, 3D)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Ensemble + STAPLE + Dilate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Ensemble + STAPLE + Erode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DB9AD9-509F-480F-1650-A520DBF5F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900234"/>
              </p:ext>
            </p:extLst>
          </p:nvPr>
        </p:nvGraphicFramePr>
        <p:xfrm>
          <a:off x="579628" y="1964318"/>
          <a:ext cx="1078821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19">
                  <a:extLst>
                    <a:ext uri="{9D8B030D-6E8A-4147-A177-3AD203B41FA5}">
                      <a16:colId xmlns:a16="http://schemas.microsoft.com/office/drawing/2014/main" val="2298777359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159086830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01782826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727037147"/>
                    </a:ext>
                  </a:extLst>
                </a:gridCol>
                <a:gridCol w="714819">
                  <a:extLst>
                    <a:ext uri="{9D8B030D-6E8A-4147-A177-3AD203B41FA5}">
                      <a16:colId xmlns:a16="http://schemas.microsoft.com/office/drawing/2014/main" val="321658162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15833640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20365853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67246936"/>
                    </a:ext>
                  </a:extLst>
                </a:gridCol>
                <a:gridCol w="714819">
                  <a:extLst>
                    <a:ext uri="{9D8B030D-6E8A-4147-A177-3AD203B41FA5}">
                      <a16:colId xmlns:a16="http://schemas.microsoft.com/office/drawing/2014/main" val="93012553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85372482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52771687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972645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dilate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erode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dilate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erode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dilate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erode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1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98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0.4081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0.4265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0.5549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0.5512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0.3044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0.4341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0.0255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49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38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0.1666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69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0.3018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42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0.4366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33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90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0.2222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159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0.5337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983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0.4728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0.3037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619586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 bwMode="auto">
          <a:xfrm>
            <a:off x="9531927" y="136526"/>
            <a:ext cx="2015837" cy="14290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0.37</a:t>
            </a:r>
            <a:endParaRPr kumimoji="0" lang="ko-KR" alt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F16BD-17F0-AEF4-7B90-11D0AD90E7BF}"/>
              </a:ext>
            </a:extLst>
          </p:cNvPr>
          <p:cNvSpPr txBox="1"/>
          <p:nvPr/>
        </p:nvSpPr>
        <p:spPr>
          <a:xfrm>
            <a:off x="9387380" y="6043558"/>
            <a:ext cx="1980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 Dice similarity score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04709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CDB2644-5394-3F42-0C1F-55B2B5C70DC7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baseline="3000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A4EC0-4848-043C-82F4-141B6A9B996D}"/>
              </a:ext>
            </a:extLst>
          </p:cNvPr>
          <p:cNvSpPr txBox="1"/>
          <p:nvPr/>
        </p:nvSpPr>
        <p:spPr>
          <a:xfrm>
            <a:off x="579628" y="811764"/>
            <a:ext cx="1095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Submit model :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Ensemble method (10 models: 2D, 3D)</a:t>
            </a:r>
            <a:b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Ensemble + STAPLE + Dilate </a:t>
            </a:r>
            <a:br>
              <a:rPr lang="en-US" altLang="ko-KR" strike="sngStrike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</a:t>
            </a:r>
            <a:r>
              <a:rPr lang="en-US" altLang="ko-KR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Ensemble + STAPLE + Erode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0DB9AD9-509F-480F-1650-A520DBF5F284}"/>
              </a:ext>
            </a:extLst>
          </p:cNvPr>
          <p:cNvGraphicFramePr>
            <a:graphicFrameLocks noGrp="1"/>
          </p:cNvGraphicFramePr>
          <p:nvPr/>
        </p:nvGraphicFramePr>
        <p:xfrm>
          <a:off x="579628" y="1964318"/>
          <a:ext cx="1078821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819">
                  <a:extLst>
                    <a:ext uri="{9D8B030D-6E8A-4147-A177-3AD203B41FA5}">
                      <a16:colId xmlns:a16="http://schemas.microsoft.com/office/drawing/2014/main" val="2298777359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159086830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01782826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727037147"/>
                    </a:ext>
                  </a:extLst>
                </a:gridCol>
                <a:gridCol w="714819">
                  <a:extLst>
                    <a:ext uri="{9D8B030D-6E8A-4147-A177-3AD203B41FA5}">
                      <a16:colId xmlns:a16="http://schemas.microsoft.com/office/drawing/2014/main" val="321658162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15833640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20365853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67246936"/>
                    </a:ext>
                  </a:extLst>
                </a:gridCol>
                <a:gridCol w="714819">
                  <a:extLst>
                    <a:ext uri="{9D8B030D-6E8A-4147-A177-3AD203B41FA5}">
                      <a16:colId xmlns:a16="http://schemas.microsoft.com/office/drawing/2014/main" val="93012553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85372482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52771687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972645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dilate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erode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dilate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erode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Ensemble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dilate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erode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1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0.1397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0.0519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0.6244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0.2134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98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ko-KR" altLang="en-US" sz="13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0.4081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0.4265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0.0150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0.5549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0.5512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0.1069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0.3044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0.4341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0.0255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49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0.3977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0.0408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0.3489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38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0.3480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0.1666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0.3722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0.3865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69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0.4611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0.2583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0.3018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0.0755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0.3108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0.1704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42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0.3844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0.1282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0.4366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0.0810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0.0606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33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0.1205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0.0307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0.0582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90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0.0795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0.2222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0.4052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159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0.5337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0.2067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0.3357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983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0.4728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0.2888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0.3037</a:t>
                      </a:r>
                    </a:p>
                  </a:txBody>
                  <a:tcPr marL="9525" marR="9525" marT="9525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0.2249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619586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 bwMode="auto">
          <a:xfrm>
            <a:off x="9531927" y="136526"/>
            <a:ext cx="2015837" cy="14290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0.37</a:t>
            </a:r>
            <a:endParaRPr kumimoji="0" lang="ko-KR" alt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6F16BD-17F0-AEF4-7B90-11D0AD90E7BF}"/>
              </a:ext>
            </a:extLst>
          </p:cNvPr>
          <p:cNvSpPr txBox="1"/>
          <p:nvPr/>
        </p:nvSpPr>
        <p:spPr>
          <a:xfrm>
            <a:off x="9387380" y="6043558"/>
            <a:ext cx="1980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 Dice similarity score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981044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96D345-15F1-B145-3F3E-C50D51ECC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963485"/>
              </p:ext>
            </p:extLst>
          </p:nvPr>
        </p:nvGraphicFramePr>
        <p:xfrm>
          <a:off x="1774123" y="1881363"/>
          <a:ext cx="864375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417">
                  <a:extLst>
                    <a:ext uri="{9D8B030D-6E8A-4147-A177-3AD203B41FA5}">
                      <a16:colId xmlns:a16="http://schemas.microsoft.com/office/drawing/2014/main" val="2298777359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159086830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727037147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21658162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15833640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67246936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93012553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85372482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972645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nd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nd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nd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1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0.1858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0.6596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98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0.4081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0.5260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0.3036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0.4341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49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0.6479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38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69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0.1526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0.3018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42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0.3225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33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0.1442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0.0432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0.2457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90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0.6993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0.0085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0.2530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159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0.5838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0.5354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983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0.6551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0.3535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619586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A174DDC4-DB91-11FD-F889-ED0819C8BF49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baseline="3000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6DA3D-DC09-A7CA-9E4C-E418737CC347}"/>
              </a:ext>
            </a:extLst>
          </p:cNvPr>
          <p:cNvSpPr txBox="1"/>
          <p:nvPr/>
        </p:nvSpPr>
        <p:spPr>
          <a:xfrm>
            <a:off x="495354" y="1203375"/>
            <a:ext cx="1095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Score change : 0.35 &gt; 0.37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F16BD-17F0-AEF4-7B90-11D0AD90E7BF}"/>
              </a:ext>
            </a:extLst>
          </p:cNvPr>
          <p:cNvSpPr txBox="1"/>
          <p:nvPr/>
        </p:nvSpPr>
        <p:spPr>
          <a:xfrm>
            <a:off x="8437418" y="6046141"/>
            <a:ext cx="1980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 Dice similarity score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675445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28111E4-5B1F-813E-ACCB-44E9B3AA3681}"/>
              </a:ext>
            </a:extLst>
          </p:cNvPr>
          <p:cNvSpPr txBox="1">
            <a:spLocks/>
          </p:cNvSpPr>
          <p:nvPr/>
        </p:nvSpPr>
        <p:spPr>
          <a:xfrm>
            <a:off x="138404" y="235138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ko-KR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Submit / Preprocessing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41C71-07D7-7CC9-868C-38619139B6EE}"/>
              </a:ext>
            </a:extLst>
          </p:cNvPr>
          <p:cNvSpPr txBox="1"/>
          <p:nvPr/>
        </p:nvSpPr>
        <p:spPr>
          <a:xfrm>
            <a:off x="495354" y="1203375"/>
            <a:ext cx="1095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- Submit model : 59,61,63,64 patient re-crop area.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C8983F-E88A-E7BF-F676-FF48DA878971}"/>
              </a:ext>
            </a:extLst>
          </p:cNvPr>
          <p:cNvSpPr txBox="1"/>
          <p:nvPr/>
        </p:nvSpPr>
        <p:spPr>
          <a:xfrm>
            <a:off x="9319728" y="6106075"/>
            <a:ext cx="10981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 Dice score</a:t>
            </a:r>
            <a:endParaRPr lang="ko-KR" altLang="en-US" sz="13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57" y="2861018"/>
            <a:ext cx="10448230" cy="15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6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528111E4-5B1F-813E-ACCB-44E9B3AA3681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ko-KR" baseline="3000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 Submit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41C71-07D7-7CC9-868C-38619139B6EE}"/>
              </a:ext>
            </a:extLst>
          </p:cNvPr>
          <p:cNvSpPr txBox="1"/>
          <p:nvPr/>
        </p:nvSpPr>
        <p:spPr>
          <a:xfrm>
            <a:off x="495354" y="1203375"/>
            <a:ext cx="1095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Score change : 0.37 &gt; 0.44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5CFA1E-BC43-97B6-EF13-C78F5430B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447673"/>
              </p:ext>
            </p:extLst>
          </p:nvPr>
        </p:nvGraphicFramePr>
        <p:xfrm>
          <a:off x="1774123" y="1902144"/>
          <a:ext cx="864375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0417">
                  <a:extLst>
                    <a:ext uri="{9D8B030D-6E8A-4147-A177-3AD203B41FA5}">
                      <a16:colId xmlns:a16="http://schemas.microsoft.com/office/drawing/2014/main" val="2298777359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159086830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727037147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21658162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15833640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1667246936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930125535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2853724821"/>
                    </a:ext>
                  </a:extLst>
                </a:gridCol>
                <a:gridCol w="960417">
                  <a:extLst>
                    <a:ext uri="{9D8B030D-6E8A-4147-A177-3AD203B41FA5}">
                      <a16:colId xmlns:a16="http://schemas.microsoft.com/office/drawing/2014/main" val="3972645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nd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rd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nd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rd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patient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nd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altLang="ko-KR" sz="1300" b="1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rd</a:t>
                      </a:r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submit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814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0.1962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0.1962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0.2101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71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0.6988</a:t>
                      </a: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5987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0.4265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0.4265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0.5549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0.5549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0.4341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0.4341</a:t>
                      </a:r>
                    </a:p>
                  </a:txBody>
                  <a:tcPr marL="9525" marR="9525" marT="9525" marB="0" anchor="ctr"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8496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0.4421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0.2698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73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0.6516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0.6516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16389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0.5120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0.5120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0.3439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74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0.6377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0.6377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0869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0.7910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0.7910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0.3018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75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0.4482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0.4482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34282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0.4366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76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0.1522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0.1522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3358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0.1442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0.1442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0.0774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77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0.5209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0.5209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79086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0.6993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0.6993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0.2222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0.2222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78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0.4864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0.4864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159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0.2857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0.6210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0.6210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79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0.5714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0.5714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983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0.6551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0.6551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0.3620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effectLst/>
                          <a:latin typeface="Calibri" panose="020F0502020204030204" pitchFamily="34" charset="0"/>
                        </a:rPr>
                        <a:t>0.3620</a:t>
                      </a: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80</a:t>
                      </a:r>
                      <a:endParaRPr lang="ko-KR" altLang="en-US" sz="1300" b="1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0.5625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effectLst/>
                          <a:latin typeface="Calibri" panose="020F0502020204030204" pitchFamily="34" charset="0"/>
                        </a:rPr>
                        <a:t>0.5625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6195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56F16BD-17F0-AEF4-7B90-11D0AD90E7BF}"/>
              </a:ext>
            </a:extLst>
          </p:cNvPr>
          <p:cNvSpPr txBox="1"/>
          <p:nvPr/>
        </p:nvSpPr>
        <p:spPr>
          <a:xfrm>
            <a:off x="8437418" y="6046141"/>
            <a:ext cx="19804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* Dice similarity score</a:t>
            </a:r>
            <a:endParaRPr lang="ko-KR" altLang="en-US" sz="130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9531927" y="136526"/>
            <a:ext cx="2015837" cy="14290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3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0.44</a:t>
            </a:r>
            <a:endParaRPr kumimoji="0" lang="ko-KR" altLang="en-US" sz="3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15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F0A6C2C-D7DD-34B3-7232-725EC6DFE780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HK" altLang="ko-KR"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FA570836-E1A1-B19C-781D-AB590D3C37FA}"/>
              </a:ext>
            </a:extLst>
          </p:cNvPr>
          <p:cNvSpPr txBox="1">
            <a:spLocks/>
          </p:cNvSpPr>
          <p:nvPr/>
        </p:nvSpPr>
        <p:spPr>
          <a:xfrm>
            <a:off x="969677" y="1246908"/>
            <a:ext cx="10515600" cy="3931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200000"/>
              </a:lnSpc>
              <a:buAutoNum type="arabicPeriod"/>
            </a:pPr>
            <a:r>
              <a:rPr lang="en-HK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HK" altLang="ko-KR" dirty="0">
                <a:latin typeface="Calibri" panose="020F0502020204030204" pitchFamily="34" charset="0"/>
                <a:cs typeface="Calibri" panose="020F0502020204030204" pitchFamily="34" charset="0"/>
              </a:rPr>
              <a:t>Model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HK" altLang="ko-KR" dirty="0"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Post-processing and First, second, and third Submission result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57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1E1E4-369B-BDDD-EB7E-5F2614A811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031738-963D-7CB2-66E0-4E95A2EAB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9098" y="3886647"/>
            <a:ext cx="9032866" cy="1752451"/>
          </a:xfrm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https://github.com/nightandweather/2023-Asan-Help-Challenge-topic4-1st-solution</a:t>
            </a:r>
            <a:endParaRPr lang="ko-KR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125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94EE1D1-0526-AA3C-CA07-AC30B624D695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Preprocessing – Dataset EDA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7C07C-0B30-FB93-3477-A0E223F4245A}"/>
              </a:ext>
            </a:extLst>
          </p:cNvPr>
          <p:cNvSpPr txBox="1"/>
          <p:nvPr/>
        </p:nvSpPr>
        <p:spPr>
          <a:xfrm>
            <a:off x="569495" y="1195137"/>
            <a:ext cx="109567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80 T1-MRI images (50 : train, 30 :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/ Pathology / Hemisphere written 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Width * Height: 320 * 320 </a:t>
            </a:r>
            <a:b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Slice number: 300 ~ 320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Nifti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T1-weighted Image and Lesion Mask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304C27E-63E3-52EA-B25F-9CD7F5346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2434" r="1678" b="9224"/>
          <a:stretch/>
        </p:blipFill>
        <p:spPr bwMode="auto">
          <a:xfrm>
            <a:off x="5766702" y="1195137"/>
            <a:ext cx="5694949" cy="2074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7DC3CD-4D42-29B8-5ABE-2DF0AB857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" t="3691" r="198" b="2343"/>
          <a:stretch/>
        </p:blipFill>
        <p:spPr bwMode="auto">
          <a:xfrm>
            <a:off x="5702102" y="3468685"/>
            <a:ext cx="5824151" cy="220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Content Placeholder 4" descr="A graph of a patient&#10;&#10;Description automatically generated">
            <a:extLst>
              <a:ext uri="{FF2B5EF4-FFF2-40B4-BE49-F238E27FC236}">
                <a16:creationId xmlns:a16="http://schemas.microsoft.com/office/drawing/2014/main" id="{9C7CC0AB-DC8C-67AE-1971-ABBD54800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5" t="2067" r="1211" b="2141"/>
          <a:stretch/>
        </p:blipFill>
        <p:spPr bwMode="auto">
          <a:xfrm>
            <a:off x="638768" y="3406180"/>
            <a:ext cx="4390846" cy="240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8101D5-A2DB-68D2-550E-AB77457A3803}"/>
              </a:ext>
            </a:extLst>
          </p:cNvPr>
          <p:cNvSpPr txBox="1"/>
          <p:nvPr/>
        </p:nvSpPr>
        <p:spPr>
          <a:xfrm>
            <a:off x="638768" y="5945468"/>
            <a:ext cx="46506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Calibri" panose="020F0502020204030204" pitchFamily="34" charset="0"/>
                <a:cs typeface="Calibri" panose="020F0502020204030204" pitchFamily="34" charset="0"/>
              </a:rPr>
              <a:t>Fig. 1. slice location of vessel sclerosis</a:t>
            </a:r>
            <a:endParaRPr lang="ko-KR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8101D5-A2DB-68D2-550E-AB77457A3803}"/>
              </a:ext>
            </a:extLst>
          </p:cNvPr>
          <p:cNvSpPr txBox="1"/>
          <p:nvPr/>
        </p:nvSpPr>
        <p:spPr>
          <a:xfrm>
            <a:off x="5702102" y="5808636"/>
            <a:ext cx="58241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Calibri" panose="020F0502020204030204" pitchFamily="34" charset="0"/>
                <a:cs typeface="Calibri" panose="020F0502020204030204" pitchFamily="34" charset="0"/>
              </a:rPr>
              <a:t>Fig. 2. Example of MR images and corresponding ground truth images</a:t>
            </a:r>
            <a:endParaRPr lang="ko-KR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68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>
            <a:extLst>
              <a:ext uri="{FF2B5EF4-FFF2-40B4-BE49-F238E27FC236}">
                <a16:creationId xmlns:a16="http://schemas.microsoft.com/office/drawing/2014/main" id="{2F0A6C2C-D7DD-34B3-7232-725EC6DFE780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Preprocessing – Dataset EDA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637AA9-66E1-A54C-4D07-025D3829B292}"/>
              </a:ext>
            </a:extLst>
          </p:cNvPr>
          <p:cNvSpPr txBox="1"/>
          <p:nvPr/>
        </p:nvSpPr>
        <p:spPr>
          <a:xfrm>
            <a:off x="569495" y="1195137"/>
            <a:ext cx="1095675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Provided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80 T1-MRI images (50 : train, 30 : 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/ Pathology / Hemisphere written CSV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1 = Internal Carotid Artery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3 = Middle Cerebral artery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5 = Basilar Artery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6 = Vertebral Artery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Pathology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Pathology 1 = Atherosclerosis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Pathology 4 = Vasculitis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Hemisphere category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Left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Middle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Right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7DE8C4-3D2F-E2E1-8516-82ECBC885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27" y="546525"/>
            <a:ext cx="5333635" cy="5125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8101D5-A2DB-68D2-550E-AB77457A3803}"/>
              </a:ext>
            </a:extLst>
          </p:cNvPr>
          <p:cNvSpPr txBox="1"/>
          <p:nvPr/>
        </p:nvSpPr>
        <p:spPr>
          <a:xfrm>
            <a:off x="6061727" y="5850257"/>
            <a:ext cx="54645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dirty="0">
                <a:latin typeface="Calibri" panose="020F0502020204030204" pitchFamily="34" charset="0"/>
                <a:cs typeface="Calibri" panose="020F0502020204030204" pitchFamily="34" charset="0"/>
              </a:rPr>
              <a:t>Fig. 3. Provided information of vessel sclerosis</a:t>
            </a:r>
            <a:endParaRPr lang="ko-KR" altLang="en-US" sz="1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1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D9576DD-82E1-66EE-3B3D-62324EE388F5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>
                <a:latin typeface="Calibri" panose="020F0502020204030204" pitchFamily="34" charset="0"/>
                <a:cs typeface="Calibri" panose="020F0502020204030204" pitchFamily="34" charset="0"/>
              </a:rPr>
              <a:t>Preprocessing – Dataset EDA</a:t>
            </a:r>
            <a:endParaRPr lang="ko-KR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6BED35-AE07-590B-5966-BEEAE2B81D6F}"/>
              </a:ext>
            </a:extLst>
          </p:cNvPr>
          <p:cNvSpPr txBox="1"/>
          <p:nvPr/>
        </p:nvSpPr>
        <p:spPr>
          <a:xfrm>
            <a:off x="495354" y="1203375"/>
            <a:ext cx="109567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Identify features by dividing CSV values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Vessel 1(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 Carotid Artery)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Hemisphere Left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Vessel 1, Hemisphere Right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Vessel 3(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Middle Cerebral artery)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Hemisphere Left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Vessel 3, Hemisphere middle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Vessel 3, Hemisphere Right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Vessel 5(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Basilar Artery)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Hemisphere middle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Vessel 6(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Vertebral Artery)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, Hemisphere Left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Vessel 6, Hemisphere Right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Crop appropriate area to segment accurate ROI in several 2d distribution and long Z slices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555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191C8-B7F2-28D1-5496-A5BF884B0278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Preprocessing – Dataset EDA: Spatial information analysis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CDC9DDF3-5EF1-4828-6026-18174B464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" t="8431" r="2801" b="4204"/>
          <a:stretch/>
        </p:blipFill>
        <p:spPr bwMode="auto">
          <a:xfrm>
            <a:off x="1163214" y="2911474"/>
            <a:ext cx="2058789" cy="15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Content Placeholder 4" descr="A graph with a blue dot&#10;&#10;Description automatically generated">
            <a:extLst>
              <a:ext uri="{FF2B5EF4-FFF2-40B4-BE49-F238E27FC236}">
                <a16:creationId xmlns:a16="http://schemas.microsoft.com/office/drawing/2014/main" id="{674F0AA7-6D54-AE6C-125A-A199B239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" t="7466" r="2530" b="4895"/>
          <a:stretch/>
        </p:blipFill>
        <p:spPr bwMode="auto">
          <a:xfrm>
            <a:off x="8917640" y="2907863"/>
            <a:ext cx="2055728" cy="15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Content Placeholder 4" descr="A blue spot on a white background&#10;&#10;Description automatically generated">
            <a:extLst>
              <a:ext uri="{FF2B5EF4-FFF2-40B4-BE49-F238E27FC236}">
                <a16:creationId xmlns:a16="http://schemas.microsoft.com/office/drawing/2014/main" id="{DBA1F36D-07BB-E630-1946-94307B89B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" t="7892" r="2688" b="4556"/>
          <a:stretch/>
        </p:blipFill>
        <p:spPr bwMode="auto">
          <a:xfrm>
            <a:off x="8439384" y="900690"/>
            <a:ext cx="1996111" cy="147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341C4B8E-CE64-D75E-B031-20F4FCC48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2" t="9174" r="2383" b="3816"/>
          <a:stretch/>
        </p:blipFill>
        <p:spPr bwMode="auto">
          <a:xfrm>
            <a:off x="1701087" y="901700"/>
            <a:ext cx="1996111" cy="147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37FC055C-1538-0AD3-B099-EF491F5BE8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6" t="9485" r="2159" b="2748"/>
          <a:stretch/>
        </p:blipFill>
        <p:spPr bwMode="auto">
          <a:xfrm>
            <a:off x="5051829" y="4705350"/>
            <a:ext cx="2088342" cy="154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24C1A002-EA3E-CADA-E519-FC3CB38EFA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2" t="9161" r="2164" b="3427"/>
          <a:stretch/>
        </p:blipFill>
        <p:spPr bwMode="auto">
          <a:xfrm>
            <a:off x="8227682" y="4730492"/>
            <a:ext cx="2055728" cy="15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A186A2C9-A03C-55BB-67BC-EAA8D4524B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7" t="9202" r="3569" b="3569"/>
          <a:stretch/>
        </p:blipFill>
        <p:spPr bwMode="auto">
          <a:xfrm>
            <a:off x="1853172" y="4730492"/>
            <a:ext cx="2055728" cy="152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B41976-4D1D-44C8-64B7-66A078FA6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1031" y="1591247"/>
            <a:ext cx="3446138" cy="281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81244-A539-1F6B-B2B3-6780A07753D2}"/>
              </a:ext>
            </a:extLst>
          </p:cNvPr>
          <p:cNvSpPr txBox="1"/>
          <p:nvPr/>
        </p:nvSpPr>
        <p:spPr>
          <a:xfrm>
            <a:off x="1955748" y="618664"/>
            <a:ext cx="1703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MCA / Right / 182 ~ 233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0E389-E027-864B-4CB2-FD39EE9F49F5}"/>
              </a:ext>
            </a:extLst>
          </p:cNvPr>
          <p:cNvSpPr txBox="1"/>
          <p:nvPr/>
        </p:nvSpPr>
        <p:spPr>
          <a:xfrm>
            <a:off x="8585559" y="589798"/>
            <a:ext cx="1703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MCA / Left / 111 ~ 242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29815-4D74-49CD-8F40-19339EDB3B9C}"/>
              </a:ext>
            </a:extLst>
          </p:cNvPr>
          <p:cNvSpPr txBox="1"/>
          <p:nvPr/>
        </p:nvSpPr>
        <p:spPr>
          <a:xfrm>
            <a:off x="1336441" y="2596970"/>
            <a:ext cx="1744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ICA / Right / 173 ~ 220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4247F-9D24-BA48-61F3-A8FC1860C9C8}"/>
              </a:ext>
            </a:extLst>
          </p:cNvPr>
          <p:cNvSpPr txBox="1"/>
          <p:nvPr/>
        </p:nvSpPr>
        <p:spPr>
          <a:xfrm>
            <a:off x="9255546" y="2596969"/>
            <a:ext cx="1561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ICA / Left / 102 ~ 213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0BBB7-02A5-C2F1-BE4A-01F2B788596D}"/>
              </a:ext>
            </a:extLst>
          </p:cNvPr>
          <p:cNvSpPr txBox="1"/>
          <p:nvPr/>
        </p:nvSpPr>
        <p:spPr>
          <a:xfrm>
            <a:off x="2167098" y="4438352"/>
            <a:ext cx="1622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 / Right / 118 ~ 169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11256-8FEF-AFD4-2328-F114BCE06575}"/>
              </a:ext>
            </a:extLst>
          </p:cNvPr>
          <p:cNvSpPr txBox="1"/>
          <p:nvPr/>
        </p:nvSpPr>
        <p:spPr>
          <a:xfrm>
            <a:off x="8541996" y="4449061"/>
            <a:ext cx="149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 / Left / 133 ~ 152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165C5-B645-9428-BC80-FCE4CF2FDF5D}"/>
              </a:ext>
            </a:extLst>
          </p:cNvPr>
          <p:cNvSpPr txBox="1"/>
          <p:nvPr/>
        </p:nvSpPr>
        <p:spPr>
          <a:xfrm>
            <a:off x="5313347" y="4449061"/>
            <a:ext cx="172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 / Middle / 150 ~ 187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21569" y="1068053"/>
            <a:ext cx="402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Brain vessel / Hemisphere / slice number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56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191C8-B7F2-28D1-5496-A5BF884B0278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Preprocessing – Dataset EDA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CDC9DDF3-5EF1-4828-6026-18174B464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" t="8431" r="2801" b="4204"/>
          <a:stretch/>
        </p:blipFill>
        <p:spPr bwMode="auto">
          <a:xfrm>
            <a:off x="1163214" y="2911474"/>
            <a:ext cx="2058789" cy="15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Content Placeholder 4" descr="A graph with a blue dot&#10;&#10;Description automatically generated">
            <a:extLst>
              <a:ext uri="{FF2B5EF4-FFF2-40B4-BE49-F238E27FC236}">
                <a16:creationId xmlns:a16="http://schemas.microsoft.com/office/drawing/2014/main" id="{674F0AA7-6D54-AE6C-125A-A199B239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" t="7466" r="2530" b="4895"/>
          <a:stretch/>
        </p:blipFill>
        <p:spPr bwMode="auto">
          <a:xfrm>
            <a:off x="8917640" y="2907863"/>
            <a:ext cx="2055728" cy="15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Content Placeholder 4" descr="A blue spot on a white background&#10;&#10;Description automatically generated">
            <a:extLst>
              <a:ext uri="{FF2B5EF4-FFF2-40B4-BE49-F238E27FC236}">
                <a16:creationId xmlns:a16="http://schemas.microsoft.com/office/drawing/2014/main" id="{DBA1F36D-07BB-E630-1946-94307B89B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" t="7892" r="2688" b="4556"/>
          <a:stretch/>
        </p:blipFill>
        <p:spPr bwMode="auto">
          <a:xfrm>
            <a:off x="8439384" y="900690"/>
            <a:ext cx="1996111" cy="147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341C4B8E-CE64-D75E-B031-20F4FCC48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2" t="9174" r="2383" b="3816"/>
          <a:stretch/>
        </p:blipFill>
        <p:spPr bwMode="auto">
          <a:xfrm>
            <a:off x="1701087" y="901700"/>
            <a:ext cx="1996111" cy="147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37FC055C-1538-0AD3-B099-EF491F5BE8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6" t="9485" r="2159" b="2748"/>
          <a:stretch/>
        </p:blipFill>
        <p:spPr bwMode="auto">
          <a:xfrm>
            <a:off x="5051829" y="4705350"/>
            <a:ext cx="2088342" cy="154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24C1A002-EA3E-CADA-E519-FC3CB38EFA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2" t="9161" r="2164" b="3427"/>
          <a:stretch/>
        </p:blipFill>
        <p:spPr bwMode="auto">
          <a:xfrm>
            <a:off x="8227682" y="4730492"/>
            <a:ext cx="2055728" cy="15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A186A2C9-A03C-55BB-67BC-EAA8D4524B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7" t="9202" r="3569" b="3569"/>
          <a:stretch/>
        </p:blipFill>
        <p:spPr bwMode="auto">
          <a:xfrm>
            <a:off x="1853172" y="4730492"/>
            <a:ext cx="2055728" cy="152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B41976-4D1D-44C8-64B7-66A078FA6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1031" y="1591247"/>
            <a:ext cx="3446138" cy="281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81244-A539-1F6B-B2B3-6780A07753D2}"/>
              </a:ext>
            </a:extLst>
          </p:cNvPr>
          <p:cNvSpPr txBox="1"/>
          <p:nvPr/>
        </p:nvSpPr>
        <p:spPr>
          <a:xfrm>
            <a:off x="1955748" y="618664"/>
            <a:ext cx="1703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MCA / Right / 182 ~ 233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0E389-E027-864B-4CB2-FD39EE9F49F5}"/>
              </a:ext>
            </a:extLst>
          </p:cNvPr>
          <p:cNvSpPr txBox="1"/>
          <p:nvPr/>
        </p:nvSpPr>
        <p:spPr>
          <a:xfrm>
            <a:off x="8585559" y="589798"/>
            <a:ext cx="1703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MCA / Left / 111 ~ 242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29815-4D74-49CD-8F40-19339EDB3B9C}"/>
              </a:ext>
            </a:extLst>
          </p:cNvPr>
          <p:cNvSpPr txBox="1"/>
          <p:nvPr/>
        </p:nvSpPr>
        <p:spPr>
          <a:xfrm>
            <a:off x="1336441" y="2596970"/>
            <a:ext cx="1744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ICA / Right / 173 ~ 220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4247F-9D24-BA48-61F3-A8FC1860C9C8}"/>
              </a:ext>
            </a:extLst>
          </p:cNvPr>
          <p:cNvSpPr txBox="1"/>
          <p:nvPr/>
        </p:nvSpPr>
        <p:spPr>
          <a:xfrm>
            <a:off x="9255546" y="2596969"/>
            <a:ext cx="1561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ICA / Left / 102 ~ 213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0BBB7-02A5-C2F1-BE4A-01F2B788596D}"/>
              </a:ext>
            </a:extLst>
          </p:cNvPr>
          <p:cNvSpPr txBox="1"/>
          <p:nvPr/>
        </p:nvSpPr>
        <p:spPr>
          <a:xfrm>
            <a:off x="2167098" y="4438352"/>
            <a:ext cx="1622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 / Right / 118 ~ 169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11256-8FEF-AFD4-2328-F114BCE06575}"/>
              </a:ext>
            </a:extLst>
          </p:cNvPr>
          <p:cNvSpPr txBox="1"/>
          <p:nvPr/>
        </p:nvSpPr>
        <p:spPr>
          <a:xfrm>
            <a:off x="8541996" y="4449061"/>
            <a:ext cx="149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 / Left / 133 ~ 152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165C5-B645-9428-BC80-FCE4CF2FDF5D}"/>
              </a:ext>
            </a:extLst>
          </p:cNvPr>
          <p:cNvSpPr txBox="1"/>
          <p:nvPr/>
        </p:nvSpPr>
        <p:spPr>
          <a:xfrm>
            <a:off x="5313347" y="4449061"/>
            <a:ext cx="172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 / Middle / 150 ~ 187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21569" y="1068053"/>
            <a:ext cx="402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Brain vessel / Hemisphere / slice number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4774" y="728297"/>
            <a:ext cx="8866128" cy="53232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764203" y="7495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He, </a:t>
            </a:r>
            <a:r>
              <a:rPr lang="en-US" altLang="ko-KR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altLang="ko-KR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"Mask r-</a:t>
            </a:r>
            <a:r>
              <a:rPr lang="en-US" altLang="ko-KR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altLang="ko-KR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 </a:t>
            </a:r>
            <a:r>
              <a:rPr lang="en-US" altLang="ko-KR" i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international conference on computer vision</a:t>
            </a:r>
            <a:r>
              <a:rPr lang="en-US" altLang="ko-KR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2017.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288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F3191C8-B7F2-28D1-5496-A5BF884B0278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Preprocessing – Dataset EDA: Spatial information analysis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CDC9DDF3-5EF1-4828-6026-18174B464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8" t="8431" r="2801" b="4204"/>
          <a:stretch/>
        </p:blipFill>
        <p:spPr bwMode="auto">
          <a:xfrm>
            <a:off x="1163214" y="2911474"/>
            <a:ext cx="2058789" cy="15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Content Placeholder 4" descr="A graph with a blue dot&#10;&#10;Description automatically generated">
            <a:extLst>
              <a:ext uri="{FF2B5EF4-FFF2-40B4-BE49-F238E27FC236}">
                <a16:creationId xmlns:a16="http://schemas.microsoft.com/office/drawing/2014/main" id="{674F0AA7-6D54-AE6C-125A-A199B2393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" t="7466" r="2530" b="4895"/>
          <a:stretch/>
        </p:blipFill>
        <p:spPr bwMode="auto">
          <a:xfrm>
            <a:off x="8917640" y="2907863"/>
            <a:ext cx="2055728" cy="15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Content Placeholder 4" descr="A blue spot on a white background&#10;&#10;Description automatically generated">
            <a:extLst>
              <a:ext uri="{FF2B5EF4-FFF2-40B4-BE49-F238E27FC236}">
                <a16:creationId xmlns:a16="http://schemas.microsoft.com/office/drawing/2014/main" id="{DBA1F36D-07BB-E630-1946-94307B89B2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6" t="7892" r="2688" b="4556"/>
          <a:stretch/>
        </p:blipFill>
        <p:spPr bwMode="auto">
          <a:xfrm>
            <a:off x="8439384" y="900690"/>
            <a:ext cx="1996111" cy="147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341C4B8E-CE64-D75E-B031-20F4FCC48B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2" t="9174" r="2383" b="3816"/>
          <a:stretch/>
        </p:blipFill>
        <p:spPr bwMode="auto">
          <a:xfrm>
            <a:off x="1701087" y="901700"/>
            <a:ext cx="1996111" cy="147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Content Placeholder 4" descr="A graph with a blue spot&#10;&#10;Description automatically generated">
            <a:extLst>
              <a:ext uri="{FF2B5EF4-FFF2-40B4-BE49-F238E27FC236}">
                <a16:creationId xmlns:a16="http://schemas.microsoft.com/office/drawing/2014/main" id="{37FC055C-1538-0AD3-B099-EF491F5BE8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6" t="9485" r="2159" b="2748"/>
          <a:stretch/>
        </p:blipFill>
        <p:spPr bwMode="auto">
          <a:xfrm>
            <a:off x="5051829" y="4705350"/>
            <a:ext cx="2088342" cy="154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" name="Content Placeholder 4" descr="A graph with blue dots&#10;&#10;Description automatically generated">
            <a:extLst>
              <a:ext uri="{FF2B5EF4-FFF2-40B4-BE49-F238E27FC236}">
                <a16:creationId xmlns:a16="http://schemas.microsoft.com/office/drawing/2014/main" id="{24C1A002-EA3E-CADA-E519-FC3CB38EFA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52" t="9161" r="2164" b="3427"/>
          <a:stretch/>
        </p:blipFill>
        <p:spPr bwMode="auto">
          <a:xfrm>
            <a:off x="8227682" y="4730492"/>
            <a:ext cx="2055728" cy="151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A186A2C9-A03C-55BB-67BC-EAA8D4524B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67" t="9202" r="3569" b="3569"/>
          <a:stretch/>
        </p:blipFill>
        <p:spPr bwMode="auto">
          <a:xfrm>
            <a:off x="1853172" y="4730492"/>
            <a:ext cx="2055728" cy="152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B41976-4D1D-44C8-64B7-66A078FA6E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1031" y="1591247"/>
            <a:ext cx="3446138" cy="281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81244-A539-1F6B-B2B3-6780A07753D2}"/>
              </a:ext>
            </a:extLst>
          </p:cNvPr>
          <p:cNvSpPr txBox="1"/>
          <p:nvPr/>
        </p:nvSpPr>
        <p:spPr>
          <a:xfrm>
            <a:off x="1955748" y="618664"/>
            <a:ext cx="1703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MCA / Right / 182 ~ 233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0E389-E027-864B-4CB2-FD39EE9F49F5}"/>
              </a:ext>
            </a:extLst>
          </p:cNvPr>
          <p:cNvSpPr txBox="1"/>
          <p:nvPr/>
        </p:nvSpPr>
        <p:spPr>
          <a:xfrm>
            <a:off x="8585559" y="589798"/>
            <a:ext cx="1703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MCA / Left / 111 ~ 242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29815-4D74-49CD-8F40-19339EDB3B9C}"/>
              </a:ext>
            </a:extLst>
          </p:cNvPr>
          <p:cNvSpPr txBox="1"/>
          <p:nvPr/>
        </p:nvSpPr>
        <p:spPr>
          <a:xfrm>
            <a:off x="1336441" y="2596970"/>
            <a:ext cx="1744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ICA / Right / 173 ~ 220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34247F-9D24-BA48-61F3-A8FC1860C9C8}"/>
              </a:ext>
            </a:extLst>
          </p:cNvPr>
          <p:cNvSpPr txBox="1"/>
          <p:nvPr/>
        </p:nvSpPr>
        <p:spPr>
          <a:xfrm>
            <a:off x="9255546" y="2596969"/>
            <a:ext cx="1561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ICA / Left / 102 ~ 213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0BBB7-02A5-C2F1-BE4A-01F2B788596D}"/>
              </a:ext>
            </a:extLst>
          </p:cNvPr>
          <p:cNvSpPr txBox="1"/>
          <p:nvPr/>
        </p:nvSpPr>
        <p:spPr>
          <a:xfrm>
            <a:off x="2167098" y="4438352"/>
            <a:ext cx="16221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 / Right / 118 ~ 169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711256-8FEF-AFD4-2328-F114BCE06575}"/>
              </a:ext>
            </a:extLst>
          </p:cNvPr>
          <p:cNvSpPr txBox="1"/>
          <p:nvPr/>
        </p:nvSpPr>
        <p:spPr>
          <a:xfrm>
            <a:off x="8541996" y="4449061"/>
            <a:ext cx="149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 / Left / 133 ~ 152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165C5-B645-9428-BC80-FCE4CF2FDF5D}"/>
              </a:ext>
            </a:extLst>
          </p:cNvPr>
          <p:cNvSpPr txBox="1"/>
          <p:nvPr/>
        </p:nvSpPr>
        <p:spPr>
          <a:xfrm>
            <a:off x="5313347" y="4449061"/>
            <a:ext cx="172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 / Middle / 150 ~ 187</a:t>
            </a:r>
            <a:endParaRPr lang="ko-KR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21569" y="1068053"/>
            <a:ext cx="402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Brain vessel / Hemisphere / slice number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58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4EEF44C-8BAB-5D0D-1FBC-4E402CC07775}"/>
              </a:ext>
            </a:extLst>
          </p:cNvPr>
          <p:cNvSpPr txBox="1">
            <a:spLocks/>
          </p:cNvSpPr>
          <p:nvPr/>
        </p:nvSpPr>
        <p:spPr>
          <a:xfrm>
            <a:off x="138404" y="136526"/>
            <a:ext cx="10515600" cy="675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Preprocessing – Crop Dataset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(Width * Height = 100 * 100)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6FC23C-F34E-1C71-FEDF-C7C920633B5D}"/>
              </a:ext>
            </a:extLst>
          </p:cNvPr>
          <p:cNvSpPr txBox="1"/>
          <p:nvPr/>
        </p:nvSpPr>
        <p:spPr>
          <a:xfrm>
            <a:off x="639136" y="881347"/>
            <a:ext cx="830178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 Area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1, left = 173 to 222 crop / x,y coord [150:250,150:250]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1, right = 102 to 213 crop / x,y coord [100:200,150:250]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3, left = 111 to 242 crop / x,y coord [100:200, 150:250]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3, right = 182 to 233 crop / x,y coord [150:250,150:250]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5, middle = 150 to 187 crop / x,y coord [100:200,100:200]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6, left =133 to 152 crop / x,y coord [100: 200, 100:200]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KR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Vessel 6, right = 118 to 169 crop / x,y coord [100:200,100:200]</a:t>
            </a:r>
          </a:p>
          <a:p>
            <a:r>
              <a:rPr lang="en-US" altLang="ko-KR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 label Area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Crop the part does not contain the label to a size (100,100,x)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Distribution of datasets with and without labels is 1:1</a:t>
            </a:r>
            <a:endParaRPr lang="en-KR" altLang="ko-K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KR" altLang="ko-KR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31D5C43-8D2B-C426-22F8-E6D7BF32FA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2" t="22258" r="69440" b="11578"/>
          <a:stretch/>
        </p:blipFill>
        <p:spPr bwMode="auto">
          <a:xfrm>
            <a:off x="639136" y="4369674"/>
            <a:ext cx="1282028" cy="1260398"/>
          </a:xfrm>
          <a:prstGeom prst="rect">
            <a:avLst/>
          </a:prstGeom>
          <a:noFill/>
          <a:ln>
            <a:noFill/>
          </a:ln>
          <a:effectLst/>
          <a:scene3d>
            <a:camera prst="isometricTopUp"/>
            <a:lightRig rig="threePt" dir="t"/>
          </a:scene3d>
          <a:sp3d prstMaterial="dkEdge">
            <a:bevelB w="381000" h="635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071799A-D78A-5EA3-FF4F-504149D85C30}"/>
              </a:ext>
            </a:extLst>
          </p:cNvPr>
          <p:cNvSpPr/>
          <p:nvPr/>
        </p:nvSpPr>
        <p:spPr bwMode="auto">
          <a:xfrm rot="1986412">
            <a:off x="1339748" y="4918970"/>
            <a:ext cx="238198" cy="161806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BE3EEF4-AF36-8E6F-4F09-A63CC896EBA6}"/>
              </a:ext>
            </a:extLst>
          </p:cNvPr>
          <p:cNvCxnSpPr>
            <a:cxnSpLocks/>
          </p:cNvCxnSpPr>
          <p:nvPr/>
        </p:nvCxnSpPr>
        <p:spPr bwMode="auto">
          <a:xfrm>
            <a:off x="2398802" y="5057583"/>
            <a:ext cx="658434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Picture 2" descr="A purple square with a yellow object in the middle&#10;&#10;Description automatically generated">
            <a:extLst>
              <a:ext uri="{FF2B5EF4-FFF2-40B4-BE49-F238E27FC236}">
                <a16:creationId xmlns:a16="http://schemas.microsoft.com/office/drawing/2014/main" id="{1FD4FB33-591E-1FD6-58A6-7F18D42A5A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5" t="16904" r="36137" b="5988"/>
          <a:stretch/>
        </p:blipFill>
        <p:spPr>
          <a:xfrm>
            <a:off x="7458234" y="4368462"/>
            <a:ext cx="1279490" cy="1260398"/>
          </a:xfrm>
          <a:prstGeom prst="rect">
            <a:avLst/>
          </a:prstGeom>
          <a:scene3d>
            <a:camera prst="isometricTopUp"/>
            <a:lightRig rig="threePt" dir="t"/>
          </a:scene3d>
          <a:sp3d>
            <a:bevelB w="381000" h="381000"/>
          </a:sp3d>
        </p:spPr>
      </p:pic>
      <p:pic>
        <p:nvPicPr>
          <p:cNvPr id="13" name="Picture 2" descr="A purple square with a yellow object in the middle&#10;&#10;Description automatically generated">
            <a:extLst>
              <a:ext uri="{FF2B5EF4-FFF2-40B4-BE49-F238E27FC236}">
                <a16:creationId xmlns:a16="http://schemas.microsoft.com/office/drawing/2014/main" id="{E0D5A60F-96F7-9226-DD0C-A232DE1650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" t="16705" r="69659" b="4888"/>
          <a:stretch/>
        </p:blipFill>
        <p:spPr>
          <a:xfrm>
            <a:off x="3581733" y="4369674"/>
            <a:ext cx="1282029" cy="1282028"/>
          </a:xfrm>
          <a:prstGeom prst="rect">
            <a:avLst/>
          </a:prstGeom>
          <a:scene3d>
            <a:camera prst="isometricTopUp"/>
            <a:lightRig rig="threePt" dir="t"/>
          </a:scene3d>
          <a:sp3d>
            <a:bevelB w="381000" h="381000"/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7FDCEE-3B6B-4E0C-5CB9-F1E2E1363E03}"/>
              </a:ext>
            </a:extLst>
          </p:cNvPr>
          <p:cNvSpPr txBox="1"/>
          <p:nvPr/>
        </p:nvSpPr>
        <p:spPr>
          <a:xfrm>
            <a:off x="344474" y="5919960"/>
            <a:ext cx="18713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Original Image</a:t>
            </a:r>
            <a:endParaRPr lang="ko-KR" altLang="en-US" sz="1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D5774B-74BE-3148-3FF1-844628AE0FE6}"/>
              </a:ext>
            </a:extLst>
          </p:cNvPr>
          <p:cNvSpPr txBox="1"/>
          <p:nvPr/>
        </p:nvSpPr>
        <p:spPr>
          <a:xfrm>
            <a:off x="3287071" y="5919960"/>
            <a:ext cx="18713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Crop Image</a:t>
            </a:r>
            <a:endParaRPr lang="ko-KR" altLang="en-US" sz="1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452048-8FFE-34D7-BC2E-4D6ADFBD6B06}"/>
              </a:ext>
            </a:extLst>
          </p:cNvPr>
          <p:cNvSpPr txBox="1"/>
          <p:nvPr/>
        </p:nvSpPr>
        <p:spPr>
          <a:xfrm>
            <a:off x="7162303" y="5904312"/>
            <a:ext cx="18713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Segmented Label</a:t>
            </a:r>
            <a:endParaRPr lang="ko-KR" altLang="en-US" sz="1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A1B0E8-03C5-3AFA-CF2D-B7B0D47B4A26}"/>
              </a:ext>
            </a:extLst>
          </p:cNvPr>
          <p:cNvCxnSpPr>
            <a:cxnSpLocks/>
          </p:cNvCxnSpPr>
          <p:nvPr/>
        </p:nvCxnSpPr>
        <p:spPr bwMode="auto">
          <a:xfrm>
            <a:off x="9213556" y="5049621"/>
            <a:ext cx="658434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7A31D4-35EC-3147-C518-F61592EE48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168" t="39359" r="61369" b="5815"/>
          <a:stretch/>
        </p:blipFill>
        <p:spPr bwMode="auto">
          <a:xfrm>
            <a:off x="10401255" y="4430531"/>
            <a:ext cx="1183778" cy="1160314"/>
          </a:xfrm>
          <a:prstGeom prst="rect">
            <a:avLst/>
          </a:prstGeom>
          <a:noFill/>
          <a:ln>
            <a:noFill/>
          </a:ln>
          <a:effectLst/>
          <a:scene3d>
            <a:camera prst="isometricTopUp"/>
            <a:lightRig rig="threePt" dir="t"/>
          </a:scene3d>
          <a:sp3d>
            <a:bevelB w="381000" h="3810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56B783-E678-9927-2FA8-8CAA7899729B}"/>
              </a:ext>
            </a:extLst>
          </p:cNvPr>
          <p:cNvSpPr txBox="1"/>
          <p:nvPr/>
        </p:nvSpPr>
        <p:spPr>
          <a:xfrm>
            <a:off x="10056942" y="5904312"/>
            <a:ext cx="18713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>
                <a:latin typeface="Calibri" panose="020F0502020204030204" pitchFamily="34" charset="0"/>
                <a:cs typeface="Calibri" panose="020F0502020204030204" pitchFamily="34" charset="0"/>
              </a:rPr>
              <a:t>Original ROI</a:t>
            </a:r>
            <a:endParaRPr lang="ko-KR" altLang="en-US" sz="13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AC8101-BC9D-9426-E1A6-5C8C078786C6}"/>
              </a:ext>
            </a:extLst>
          </p:cNvPr>
          <p:cNvSpPr/>
          <p:nvPr/>
        </p:nvSpPr>
        <p:spPr bwMode="auto">
          <a:xfrm rot="1986412">
            <a:off x="11175985" y="4939700"/>
            <a:ext cx="186180" cy="139554"/>
          </a:xfrm>
          <a:prstGeom prst="rect">
            <a:avLst/>
          </a:prstGeom>
          <a:noFill/>
          <a:ln w="25400">
            <a:solidFill>
              <a:srgbClr val="FF0000"/>
            </a:solidFill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CB8B63-450F-F08A-1B24-10574A652370}"/>
              </a:ext>
            </a:extLst>
          </p:cNvPr>
          <p:cNvSpPr/>
          <p:nvPr/>
        </p:nvSpPr>
        <p:spPr bwMode="auto">
          <a:xfrm>
            <a:off x="5565863" y="4823825"/>
            <a:ext cx="1190270" cy="508512"/>
          </a:xfrm>
          <a:prstGeom prst="rect">
            <a:avLst/>
          </a:prstGeom>
          <a:solidFill>
            <a:srgbClr val="095C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tx1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584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Helvetica Light" charset="0"/>
                <a:ea typeface="Helvetica Light" charset="0"/>
                <a:cs typeface="Helvetica Light" charset="0"/>
                <a:sym typeface="Helvetica Light" charset="0"/>
              </a:rPr>
              <a:t>Deep learning model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Helvetica Light" charset="0"/>
              <a:ea typeface="Helvetica Light" charset="0"/>
              <a:cs typeface="Helvetica Light" charset="0"/>
              <a:sym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84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HY견고딕"/>
        <a:ea typeface="HY견고딕"/>
        <a:cs typeface="Helvetica Light"/>
      </a:majorFont>
      <a:minorFont>
        <a:latin typeface="맑은 고딕"/>
        <a:ea typeface="맑은 고딕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95CC4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tx1"/>
              </a:solidFill>
              <a:prstDash val="solid"/>
              <a:miter lim="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altLang="ko-KR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B98672BA91BE764BAC44F727346BB669" ma:contentTypeVersion="13" ma:contentTypeDescription="새 문서를 만듭니다." ma:contentTypeScope="" ma:versionID="cda71f337d4fdc0659c08008614caefa">
  <xsd:schema xmlns:xsd="http://www.w3.org/2001/XMLSchema" xmlns:xs="http://www.w3.org/2001/XMLSchema" xmlns:p="http://schemas.microsoft.com/office/2006/metadata/properties" xmlns:ns3="4c02d9ff-c6a9-4130-b65e-90bb00b16dcb" targetNamespace="http://schemas.microsoft.com/office/2006/metadata/properties" ma:root="true" ma:fieldsID="a47d608b3bd4758d4e3d3983cbca3700" ns3:_="">
    <xsd:import namespace="4c02d9ff-c6a9-4130-b65e-90bb00b16d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02d9ff-c6a9-4130-b65e-90bb00b16d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02d9ff-c6a9-4130-b65e-90bb00b16dc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E48381-9987-48EE-93C8-4915FF280FAF}">
  <ds:schemaRefs>
    <ds:schemaRef ds:uri="4c02d9ff-c6a9-4130-b65e-90bb00b16d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EF94A1-0E7C-494A-AF1F-5C5F14E995FA}">
  <ds:schemaRefs>
    <ds:schemaRef ds:uri="4c02d9ff-c6a9-4130-b65e-90bb00b16dcb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2006/documentManagement/typ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947A0F6-CF5A-44EB-A8E8-BEE367EB93F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1979</Words>
  <Application>Microsoft Macintosh PowerPoint</Application>
  <PresentationFormat>Widescreen</PresentationFormat>
  <Paragraphs>770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 Unicode MS</vt:lpstr>
      <vt:lpstr>Malgun Gothic</vt:lpstr>
      <vt:lpstr>Malgun Gothic</vt:lpstr>
      <vt:lpstr>나눔고딕</vt:lpstr>
      <vt:lpstr>source-serif-pro</vt:lpstr>
      <vt:lpstr>Arial</vt:lpstr>
      <vt:lpstr>Calibri</vt:lpstr>
      <vt:lpstr>Helvetica Light</vt:lpstr>
      <vt:lpstr>Times New Roman</vt:lpstr>
      <vt:lpstr>Office 테마</vt:lpstr>
      <vt:lpstr>2023 Asan HeLP Challenge Topic 4 Vessel Sclerosis Segmentation in T1-weighted MRI Images  with Two-Stage nnU-Net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Asan HeLP Challenge Topic 4 Two-Stage nn-UNet Segmentation</dc:title>
  <dc:creator>lee kanghoun</dc:creator>
  <cp:lastModifiedBy>lee kanghoun</cp:lastModifiedBy>
  <cp:revision>10</cp:revision>
  <dcterms:created xsi:type="dcterms:W3CDTF">2023-11-21T04:20:26Z</dcterms:created>
  <dcterms:modified xsi:type="dcterms:W3CDTF">2023-12-04T05:56:57Z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0x010100B98672BA91BE764BAC44F727346BB669</vt:lpwstr>
  </property>
  <property fmtid="{D5CDD505-2E9C-101B-9397-08002B2CF9AE}" pid="3" name="Fasoo_Trace_ID">
    <vt:lpwstr>eyJub2RlMSI6eyJkc2QiOiIwMTAwMDAwMDAwMDAzMTk0IiwibG9nVGltZSI6IjIwMjMtMTItMDRUMDE6NTU6NTJaIiwicElEIjoxLCJ0cmFjZUlkIjoiN0Q0RTRGMjlFMTg2NEZCNTg2RkM4QjJDNUQxNzM4MEUiLCJ1c2VyQ29kZSI6IjIyMzAyNzE5In0sIm5vZGUyIjp7ImRzZCI6IjAxMDAwMDAwMDAwMDMxOTQiLCJsb2dUaW1lIjoiMjAyMy0xMi0wNFQwMTo1NTo1MloiLCJwSUQiOjEsInRyYWNlSWQiOiI3RDRFNEYyOUUxODY0RkI1ODZGQzhCMkM1RDE3MzgwRSIsInVzZXJDb2RlIjoiMjIzMDI3MTkifSwibm9kZTMiOnsiZHNkIjoiMDEwMDAwMDAwMDAwMzE5NCIsImxvZ1RpbWUiOiIyMDIzLTEyLTA0VDAxOjU1OjUyWiIsInBJRCI6MSwidHJhY2VJZCI6IjdENEU0RjI5RTE4NjRGQjU4NkZDOEIyQzVEMTczODBFIiwidXNlckNvZGUiOiIyMjMwMjcxOSJ9LCJub2RlNCI6eyJkc2QiOiIwMTAwMDAwMDAwMDAzMTk0IiwibG9nVGltZSI6IjIwMjMtMTItMDRUMDE6NTU6NTJaIiwicElEIjoxLCJ0cmFjZUlkIjoiN0Q0RTRGMjlFMTg2NEZCNTg2RkM4QjJDNUQxNzM4MEUiLCJ1c2VyQ29kZSI6IjIyMzAyNzE5In0sIm5vZGU1Ijp7ImRzZCI6IjAwMDAwMDAwMDAwMDAwMDAiLCJsb2dUaW1lIjoiMjAyMy0xMi0wNFQwMTo1OTozNVoiLCJwSUQiOjIwNDgsInRyYWNlSWQiOiJFMDg5RjlDMzRENTI0MEQyOTk5MTc1NzNEODk3RjVBOCIsInVzZXJDb2RlIjoiMjIzMDI3MTkifSwibm9kZUNvdW50IjoyfQ==</vt:lpwstr>
  </property>
</Properties>
</file>